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9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E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20840"/>
            <a:ext cx="12191695" cy="1371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200400" y="548640"/>
            <a:ext cx="5760720" cy="548640"/>
          </a:xfrm>
          <a:prstGeom prst="round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00400" y="594360"/>
            <a:ext cx="5760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 i="0">
                <a:solidFill>
                  <a:srgbClr val="FFFFFF"/>
                </a:solidFill>
                <a:latin typeface="Calibri"/>
              </a:defRPr>
            </a:pPr>
            <a:r>
              <a:t>ПРЕМИЯ В СФЕРЕ КРЕАТИВНЫХ ИНДУСТРИЙ «СОЗДАТЕЛИ»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645920"/>
            <a:ext cx="10332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5400" b="1" i="0">
                <a:solidFill>
                  <a:srgbClr val="FFFFFF"/>
                </a:solidFill>
                <a:latin typeface="Calibri"/>
              </a:defRPr>
            </a:pPr>
            <a:r>
              <a:t>ТехноГлобус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74320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 i="1">
                <a:solidFill>
                  <a:srgbClr val="00A39D"/>
                </a:solidFill>
                <a:latin typeface="Calibri"/>
              </a:defRPr>
            </a:pPr>
            <a:r>
              <a:t>IT-парк глобальных возможностей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3840480"/>
            <a:ext cx="85039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 i="1">
                <a:solidFill>
                  <a:srgbClr val="FFFFFF"/>
                </a:solidFill>
                <a:latin typeface="Calibri"/>
              </a:defRPr>
            </a:pPr>
            <a:r>
              <a:t>«Здесь дети не мечтают о будущем — они его проектируют»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75488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 i="0">
                <a:solidFill>
                  <a:srgbClr val="FFFFFF"/>
                </a:solidFill>
                <a:latin typeface="Calibri"/>
              </a:defRPr>
            </a:pPr>
            <a:r>
              <a:t>Номинация: Креативная точка притяжения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521208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 i="0">
                <a:solidFill>
                  <a:srgbClr val="E0F5F3"/>
                </a:solidFill>
                <a:latin typeface="Calibri"/>
              </a:defRPr>
            </a:pPr>
            <a:r>
              <a:t>Креативная индустрия: Программное обеспечение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85216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 i="0">
                <a:solidFill>
                  <a:srgbClr val="666666"/>
                </a:solidFill>
                <a:latin typeface="Calibri"/>
              </a:defRPr>
            </a:pPr>
            <a:r>
              <a:t>Республика Башкортостан · г. Уфа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 i="0">
                <a:solidFill>
                  <a:srgbClr val="0A2E5A"/>
                </a:solidFill>
                <a:latin typeface="Calibri"/>
              </a:defRPr>
            </a:pPr>
            <a:r>
              <a:t>О ПРОЕКТЕ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914400"/>
            <a:ext cx="2743200" cy="36576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280160"/>
            <a:ext cx="5303520" cy="475488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46304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 i="0">
                <a:solidFill>
                  <a:srgbClr val="0066CC"/>
                </a:solidFill>
                <a:latin typeface="Calibri"/>
              </a:defRPr>
            </a:pPr>
            <a:r>
              <a:t>ВИДЕНИЕ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011680"/>
            <a:ext cx="47548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 i="0">
                <a:solidFill>
                  <a:srgbClr val="333333"/>
                </a:solidFill>
                <a:latin typeface="Calibri"/>
              </a:defRPr>
            </a:pPr>
            <a:r>
              <a:t>«ТехноГлобус» — креативная точка притяжения, где программное обеспечение становится языком творчества, а каждый ребёнок — автором будущего Республики Башкортостан.</a:t>
            </a:r>
            <a:br/>
            <a:br/>
            <a:r>
              <a:t>IT-парк создан на базе Центра детского творчества «Глобус» — это современный технологический кластер, где дети осваивают навыки будущего в атмосфере интеллектуальной смелости и изобретательского мышления.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280160"/>
            <a:ext cx="5303520" cy="4754880"/>
          </a:xfrm>
          <a:prstGeom prst="roundRect">
            <a:avLst/>
          </a:prstGeom>
          <a:solidFill>
            <a:srgbClr val="0A2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0" y="146304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 i="0">
                <a:solidFill>
                  <a:srgbClr val="00A39D"/>
                </a:solidFill>
                <a:latin typeface="Calibri"/>
              </a:defRPr>
            </a:pPr>
            <a:r>
              <a:t>КЛЮЧЕВЫЕ ФАКТЫ</a:t>
            </a:r>
          </a:p>
        </p:txBody>
      </p:sp>
      <p:sp>
        <p:nvSpPr>
          <p:cNvPr id="10" name="Oval 9"/>
          <p:cNvSpPr/>
          <p:nvPr/>
        </p:nvSpPr>
        <p:spPr>
          <a:xfrm>
            <a:off x="6583680" y="2103120"/>
            <a:ext cx="137160" cy="13716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0" y="201168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 i="0">
                <a:solidFill>
                  <a:srgbClr val="FFFFFF"/>
                </a:solidFill>
                <a:latin typeface="Calibri"/>
              </a:defRPr>
            </a:pPr>
            <a:r>
              <a:t>Открыт 14 августа 2023 года</a:t>
            </a:r>
          </a:p>
        </p:txBody>
      </p:sp>
      <p:sp>
        <p:nvSpPr>
          <p:cNvPr id="12" name="Oval 11"/>
          <p:cNvSpPr/>
          <p:nvPr/>
        </p:nvSpPr>
        <p:spPr>
          <a:xfrm>
            <a:off x="6583680" y="2606039"/>
            <a:ext cx="137160" cy="13716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858000" y="25146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 i="0">
                <a:solidFill>
                  <a:srgbClr val="FFFFFF"/>
                </a:solidFill>
                <a:latin typeface="Calibri"/>
              </a:defRPr>
            </a:pPr>
            <a:r>
              <a:t>Статус «Федеральная площадка»</a:t>
            </a:r>
          </a:p>
        </p:txBody>
      </p:sp>
      <p:sp>
        <p:nvSpPr>
          <p:cNvPr id="14" name="Oval 13"/>
          <p:cNvSpPr/>
          <p:nvPr/>
        </p:nvSpPr>
        <p:spPr>
          <a:xfrm>
            <a:off x="6583680" y="3108960"/>
            <a:ext cx="137160" cy="13716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858000" y="301752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 i="0">
                <a:solidFill>
                  <a:srgbClr val="FFFFFF"/>
                </a:solidFill>
                <a:latin typeface="Calibri"/>
              </a:defRPr>
            </a:pPr>
            <a:r>
              <a:t>Пилотная площадка АСИ «Берлога»</a:t>
            </a:r>
          </a:p>
        </p:txBody>
      </p:sp>
      <p:sp>
        <p:nvSpPr>
          <p:cNvPr id="16" name="Oval 15"/>
          <p:cNvSpPr/>
          <p:nvPr/>
        </p:nvSpPr>
        <p:spPr>
          <a:xfrm>
            <a:off x="6583680" y="3611880"/>
            <a:ext cx="137160" cy="13716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858000" y="352044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 i="0">
                <a:solidFill>
                  <a:srgbClr val="FFFFFF"/>
                </a:solidFill>
                <a:latin typeface="Calibri"/>
              </a:defRPr>
            </a:pPr>
            <a:r>
              <a:t>11 образовательных направлений</a:t>
            </a:r>
          </a:p>
        </p:txBody>
      </p:sp>
      <p:sp>
        <p:nvSpPr>
          <p:cNvPr id="18" name="Oval 17"/>
          <p:cNvSpPr/>
          <p:nvPr/>
        </p:nvSpPr>
        <p:spPr>
          <a:xfrm>
            <a:off x="6583680" y="4114800"/>
            <a:ext cx="137160" cy="13716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858000" y="402336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 i="0">
                <a:solidFill>
                  <a:srgbClr val="FFFFFF"/>
                </a:solidFill>
                <a:latin typeface="Calibri"/>
              </a:defRPr>
            </a:pPr>
            <a:r>
              <a:t>Победитель грантов Росмолодёжи 2025</a:t>
            </a:r>
          </a:p>
        </p:txBody>
      </p:sp>
      <p:sp>
        <p:nvSpPr>
          <p:cNvPr id="20" name="Oval 19"/>
          <p:cNvSpPr/>
          <p:nvPr/>
        </p:nvSpPr>
        <p:spPr>
          <a:xfrm>
            <a:off x="6583680" y="4617720"/>
            <a:ext cx="137160" cy="13716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858000" y="452628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 i="0">
                <a:solidFill>
                  <a:srgbClr val="FFFFFF"/>
                </a:solidFill>
                <a:latin typeface="Calibri"/>
              </a:defRPr>
            </a:pPr>
            <a:r>
              <a:t>Делегации из 4 регионов России</a:t>
            </a:r>
          </a:p>
        </p:txBody>
      </p:sp>
      <p:sp>
        <p:nvSpPr>
          <p:cNvPr id="22" name="Oval 21"/>
          <p:cNvSpPr/>
          <p:nvPr/>
        </p:nvSpPr>
        <p:spPr>
          <a:xfrm>
            <a:off x="6583680" y="5120640"/>
            <a:ext cx="137160" cy="13716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858000" y="50292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 i="0">
                <a:solidFill>
                  <a:srgbClr val="FFFFFF"/>
                </a:solidFill>
                <a:latin typeface="Calibri"/>
              </a:defRPr>
            </a:pPr>
            <a:r>
              <a:t>Сетевое взаимодействие с БГПУ и УГНТУ</a:t>
            </a:r>
          </a:p>
        </p:txBody>
      </p:sp>
      <p:sp>
        <p:nvSpPr>
          <p:cNvPr id="24" name="Oval 23"/>
          <p:cNvSpPr/>
          <p:nvPr/>
        </p:nvSpPr>
        <p:spPr>
          <a:xfrm>
            <a:off x="6583680" y="5623560"/>
            <a:ext cx="137160" cy="13716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858000" y="553212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 i="0">
                <a:solidFill>
                  <a:srgbClr val="FFFFFF"/>
                </a:solidFill>
                <a:latin typeface="Calibri"/>
              </a:defRPr>
            </a:pPr>
            <a:r>
              <a:t>Программа: до 80 моделей конструирования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A2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 i="0">
                <a:solidFill>
                  <a:srgbClr val="0A2E5A"/>
                </a:solidFill>
                <a:latin typeface="Calibri"/>
              </a:defRPr>
            </a:pPr>
            <a:r>
              <a:t>НОРМАТИВНО-ПРАВОВАЯ БАЗА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914400"/>
            <a:ext cx="2743200" cy="36576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280160"/>
            <a:ext cx="5486400" cy="493776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463040"/>
            <a:ext cx="4937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 i="0">
                <a:solidFill>
                  <a:srgbClr val="0066CC"/>
                </a:solidFill>
                <a:latin typeface="Calibri"/>
              </a:defRPr>
            </a:pPr>
            <a:r>
              <a:t>ФЕДЕРАЛЬНЫЙ УРОВЕНЬ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011680"/>
            <a:ext cx="49377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 i="0">
                <a:solidFill>
                  <a:srgbClr val="333333"/>
                </a:solidFill>
                <a:latin typeface="Calibri"/>
              </a:defRPr>
            </a:pPr>
            <a:r>
              <a:t>ФЗ № 330-ФЗ от 08.08.2024 — О развитии креативных индустрий в РФ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51760"/>
            <a:ext cx="49377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 i="0">
                <a:solidFill>
                  <a:srgbClr val="333333"/>
                </a:solidFill>
                <a:latin typeface="Calibri"/>
              </a:defRPr>
            </a:pPr>
            <a:r>
              <a:t>Распоряжение Правительства РФ № 2613-р от 20.09.2021 — Концепция развития креативных индустрий до 2030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291840"/>
            <a:ext cx="49377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 i="0">
                <a:solidFill>
                  <a:srgbClr val="333333"/>
                </a:solidFill>
                <a:latin typeface="Calibri"/>
              </a:defRPr>
            </a:pPr>
            <a:r>
              <a:t>Распоряжение Правительства РФ № 678-р от 31.03.2022 — Концепция развития доп. образования до 2030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931920"/>
            <a:ext cx="49377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 i="0">
                <a:solidFill>
                  <a:srgbClr val="333333"/>
                </a:solidFill>
                <a:latin typeface="Calibri"/>
              </a:defRPr>
            </a:pPr>
            <a:r>
              <a:t>Приказ Минпросвещения РФ № 629 от 27.07.2022 — Порядок доп. образования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4572000"/>
            <a:ext cx="49377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 i="0">
                <a:solidFill>
                  <a:srgbClr val="333333"/>
                </a:solidFill>
                <a:latin typeface="Calibri"/>
              </a:defRPr>
            </a:pPr>
            <a:r>
              <a:t>Приказ Минэкономразвития РФ № 266 от 23.04.2025 — Перечень видов деятельности креативных индустрий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5212080"/>
            <a:ext cx="49377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 i="0">
                <a:solidFill>
                  <a:srgbClr val="333333"/>
                </a:solidFill>
                <a:latin typeface="Calibri"/>
              </a:defRPr>
            </a:pPr>
            <a:r>
              <a:t>Указ Президента РФ № 474 от 21.07.2020 — Нац. цели до 2030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1280160"/>
            <a:ext cx="5303520" cy="4937760"/>
          </a:xfrm>
          <a:prstGeom prst="roundRect">
            <a:avLst/>
          </a:prstGeom>
          <a:solidFill>
            <a:srgbClr val="0A2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83680" y="146304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 i="0">
                <a:solidFill>
                  <a:srgbClr val="00A39D"/>
                </a:solidFill>
                <a:latin typeface="Calibri"/>
              </a:defRPr>
            </a:pPr>
            <a:r>
              <a:t>РЕГИОНАЛЬНЫЙ УРОВЕНЬ (РБ)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0" y="2011680"/>
            <a:ext cx="4754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FFFFFF"/>
                </a:solidFill>
                <a:latin typeface="Calibri"/>
              </a:defRPr>
            </a:pPr>
            <a:r>
              <a:t>Закон РБ № 295-з от 30.06.2025 — О развитии креативных индустрий в РБ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2560320"/>
            <a:ext cx="4754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FFFFFF"/>
                </a:solidFill>
                <a:latin typeface="Calibri"/>
              </a:defRPr>
            </a:pPr>
            <a:r>
              <a:t>Указ Главы РБ № УГ-251 от 27.03.2024 — Концепция развития креативных индустрий РБ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0" y="3108960"/>
            <a:ext cx="4754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FFFFFF"/>
                </a:solidFill>
                <a:latin typeface="Calibri"/>
              </a:defRPr>
            </a:pPr>
            <a:r>
              <a:t>Указ Главы РБ № УГ-229 от 10.03.2025 — О Дне креативных индустрий в РБ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0" y="3657600"/>
            <a:ext cx="4754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FFFFFF"/>
                </a:solidFill>
                <a:latin typeface="Calibri"/>
              </a:defRPr>
            </a:pPr>
            <a:r>
              <a:t>Указ Главы РБ № УГ-609 от 27.06.2025 — Гранты на поддержку проектов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0" y="4206240"/>
            <a:ext cx="4754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FFFFFF"/>
                </a:solidFill>
                <a:latin typeface="Calibri"/>
              </a:defRPr>
            </a:pPr>
            <a:r>
              <a:t>Постановление Правительства РБ № 690 от 01.11.2022 — Концепция доп. образования детей РБ до 2030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0" y="4754880"/>
            <a:ext cx="4754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FFFFFF"/>
                </a:solidFill>
                <a:latin typeface="Calibri"/>
              </a:defRPr>
            </a:pPr>
            <a:r>
              <a:t>Постановление Правительства РБ № 359 от 22.07.2025 — Критерии отнесения к субъектам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0" y="5303520"/>
            <a:ext cx="4754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FFFFFF"/>
                </a:solidFill>
                <a:latin typeface="Calibri"/>
              </a:defRPr>
            </a:pPr>
            <a:r>
              <a:t>Постановление Правительства РБ № 535 от 30.08.2019 — ПФДОД в РБ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 i="0">
                <a:solidFill>
                  <a:srgbClr val="0A2E5A"/>
                </a:solidFill>
                <a:latin typeface="Calibri"/>
              </a:defRPr>
            </a:pPr>
            <a:r>
              <a:t>ИСТОРИЯ И ЭТАПЫ РАЗВИТИЯ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914400"/>
            <a:ext cx="2743200" cy="36576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822960" y="1371600"/>
            <a:ext cx="1097280" cy="1097280"/>
          </a:xfrm>
          <a:prstGeom prst="ellipse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600200"/>
            <a:ext cx="10972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 i="0">
                <a:solidFill>
                  <a:srgbClr val="FFFFFF"/>
                </a:solidFill>
                <a:latin typeface="Calibri"/>
              </a:defRPr>
            </a:pPr>
            <a:r>
              <a:t>Авг 2023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651760"/>
            <a:ext cx="2560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0A2E5A"/>
                </a:solidFill>
                <a:latin typeface="Calibri"/>
              </a:defRPr>
            </a:pPr>
            <a:r>
              <a:t>Открытие IT-парка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200400"/>
            <a:ext cx="25603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 i="0">
                <a:solidFill>
                  <a:srgbClr val="333333"/>
                </a:solidFill>
                <a:latin typeface="Calibri"/>
              </a:defRPr>
            </a:pPr>
            <a:r>
              <a:t>Капитальный ремонт, запуск базовых направлений, включение в пилот АСИ «Берлога»</a:t>
            </a:r>
          </a:p>
        </p:txBody>
      </p:sp>
      <p:sp>
        <p:nvSpPr>
          <p:cNvPr id="9" name="Rectangle 8"/>
          <p:cNvSpPr/>
          <p:nvPr/>
        </p:nvSpPr>
        <p:spPr>
          <a:xfrm>
            <a:off x="1920240" y="1874519"/>
            <a:ext cx="822960" cy="54864"/>
          </a:xfrm>
          <a:prstGeom prst="rect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3703320" y="1371600"/>
            <a:ext cx="1097280" cy="1097280"/>
          </a:xfrm>
          <a:prstGeom prst="ellipse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703320" y="1600200"/>
            <a:ext cx="10972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 i="0">
                <a:solidFill>
                  <a:srgbClr val="FFFFFF"/>
                </a:solidFill>
                <a:latin typeface="Calibri"/>
              </a:defRPr>
            </a:pPr>
            <a:r>
              <a:t>2024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37560" y="2651760"/>
            <a:ext cx="2560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0A2E5A"/>
                </a:solidFill>
                <a:latin typeface="Calibri"/>
              </a:defRPr>
            </a:pPr>
            <a:r>
              <a:t>Расширение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37560" y="3200400"/>
            <a:ext cx="25603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 i="0">
                <a:solidFill>
                  <a:srgbClr val="333333"/>
                </a:solidFill>
                <a:latin typeface="Calibri"/>
              </a:defRPr>
            </a:pPr>
            <a:r>
              <a:t>VR/AR, аэролаборатория, бизнес-инкубатор, лазерный тир. Статус «Федеральная площадка»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1874519"/>
            <a:ext cx="822960" cy="54864"/>
          </a:xfrm>
          <a:prstGeom prst="rect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6583680" y="1371600"/>
            <a:ext cx="1097280" cy="109728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83680" y="1600200"/>
            <a:ext cx="10972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 i="0">
                <a:solidFill>
                  <a:srgbClr val="FFFFFF"/>
                </a:solidFill>
                <a:latin typeface="Calibri"/>
              </a:defRPr>
            </a:pPr>
            <a:r>
              <a:t>2025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920" y="2651760"/>
            <a:ext cx="2560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0A2E5A"/>
                </a:solidFill>
                <a:latin typeface="Calibri"/>
              </a:defRPr>
            </a:pPr>
            <a:r>
              <a:t>Признание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0" y="3200400"/>
            <a:ext cx="25603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 i="0">
                <a:solidFill>
                  <a:srgbClr val="333333"/>
                </a:solidFill>
                <a:latin typeface="Calibri"/>
              </a:defRPr>
            </a:pPr>
            <a:r>
              <a:t>Победы в грантах Росмолодёжи. Конкурс «Арктур». Делегации из 4 регионов России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680960" y="1874519"/>
            <a:ext cx="822960" cy="54864"/>
          </a:xfrm>
          <a:prstGeom prst="rect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9464040" y="1371600"/>
            <a:ext cx="1097280" cy="1097280"/>
          </a:xfrm>
          <a:prstGeom prst="ellipse">
            <a:avLst/>
          </a:prstGeom>
          <a:solidFill>
            <a:srgbClr val="0A2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464040" y="1600200"/>
            <a:ext cx="10972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 i="0">
                <a:solidFill>
                  <a:srgbClr val="FFFFFF"/>
                </a:solidFill>
                <a:latin typeface="Calibri"/>
              </a:defRPr>
            </a:pPr>
            <a:r>
              <a:t>2026+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98280" y="2651760"/>
            <a:ext cx="2560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0A2E5A"/>
                </a:solidFill>
                <a:latin typeface="Calibri"/>
              </a:defRPr>
            </a:pPr>
            <a:r>
              <a:t>Масштабирование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98280" y="3200400"/>
            <a:ext cx="25603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 i="0">
                <a:solidFill>
                  <a:srgbClr val="333333"/>
                </a:solidFill>
                <a:latin typeface="Calibri"/>
              </a:defRPr>
            </a:pPr>
            <a:r>
              <a:t>Интеграция в экосистему креативных индустрий РБ по Закону № 295-з. Развитие межрегионального сотрудничества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69280"/>
            <a:ext cx="11064240" cy="731520"/>
          </a:xfrm>
          <a:prstGeom prst="roundRect">
            <a:avLst/>
          </a:prstGeom>
          <a:solidFill>
            <a:srgbClr val="E0F5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31520" y="576072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 i="1">
                <a:solidFill>
                  <a:srgbClr val="0A2E5A"/>
                </a:solidFill>
                <a:latin typeface="Calibri"/>
              </a:defRPr>
            </a:pPr>
            <a:r>
              <a:t>За два года — путь от локального образовательного центра до федеральной площадки всероссийского уровня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 i="0">
                <a:solidFill>
                  <a:srgbClr val="0A2E5A"/>
                </a:solidFill>
                <a:latin typeface="Calibri"/>
              </a:defRPr>
            </a:pPr>
            <a:r>
              <a:t>ЦЕЛИ И ЗАДАЧИ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914400"/>
            <a:ext cx="2743200" cy="36576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188720"/>
            <a:ext cx="11064240" cy="1371600"/>
          </a:xfrm>
          <a:prstGeom prst="roundRect">
            <a:avLst/>
          </a:prstGeom>
          <a:solidFill>
            <a:srgbClr val="0A2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2801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 i="0">
                <a:solidFill>
                  <a:srgbClr val="00A39D"/>
                </a:solidFill>
                <a:latin typeface="Calibri"/>
              </a:defRPr>
            </a:pPr>
            <a:r>
              <a:t>ЦЕЛЬ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6459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 i="0">
                <a:solidFill>
                  <a:srgbClr val="FFFFFF"/>
                </a:solidFill>
                <a:latin typeface="Calibri"/>
              </a:defRPr>
            </a:pPr>
            <a:r>
              <a:t>Раскрыть творческий и технический потенциал каждого ребёнка, сформировать навыки будущего — от программирования и инженерного мышления до креативности и командной работы, — и подготовить кадры для инновационного развития экономики Республики Башкортостан.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926080"/>
            <a:ext cx="2103120" cy="338328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97280" y="3108960"/>
            <a:ext cx="548640" cy="548640"/>
          </a:xfrm>
          <a:prstGeom prst="ellipse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" y="3154680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 i="0">
                <a:solidFill>
                  <a:srgbClr val="FFFFFF"/>
                </a:solidFill>
                <a:latin typeface="Calibri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840480"/>
            <a:ext cx="1920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Доступ к 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4389120"/>
            <a:ext cx="19202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Обеспечить доступ детей к современным образовательным программам в сфере IT и цифровых технологий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88920" y="2926080"/>
            <a:ext cx="2103120" cy="338328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3337560" y="3108960"/>
            <a:ext cx="548640" cy="548640"/>
          </a:xfrm>
          <a:prstGeom prst="ellipse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337560" y="3154680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 i="0">
                <a:solidFill>
                  <a:srgbClr val="FFFFFF"/>
                </a:solidFill>
                <a:latin typeface="Calibri"/>
              </a:defRPr>
            </a:pPr>
            <a: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80360" y="3840480"/>
            <a:ext cx="1920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Бесшовное образование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80360" y="4389120"/>
            <a:ext cx="19202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Выстроить путь: детский сад → школа → вуз → реальный сектор экономики РБ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0" y="2926080"/>
            <a:ext cx="2103120" cy="338328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5577840" y="3108960"/>
            <a:ext cx="548640" cy="548640"/>
          </a:xfrm>
          <a:prstGeom prst="ellipse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577840" y="3154680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 i="0">
                <a:solidFill>
                  <a:srgbClr val="FFFFFF"/>
                </a:solidFill>
                <a:latin typeface="Calibri"/>
              </a:defRPr>
            </a:pPr>
            <a: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20640" y="3840480"/>
            <a:ext cx="1920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Soft-skills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20640" y="4389120"/>
            <a:ext cx="19202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Сформировать проектное мышление, лидерство, креативность, критическое мышление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269480" y="2926080"/>
            <a:ext cx="2103120" cy="338328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7818120" y="3108960"/>
            <a:ext cx="548640" cy="548640"/>
          </a:xfrm>
          <a:prstGeom prst="ellipse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818120" y="3154680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 i="0">
                <a:solidFill>
                  <a:srgbClr val="FFFFFF"/>
                </a:solidFill>
                <a:latin typeface="Calibri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60920" y="3840480"/>
            <a:ext cx="1920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Привлечение аудитории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60920" y="4389120"/>
            <a:ext cx="19202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Экскурсии, мастер-классы, профильные смены, семейные форматы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509760" y="2926080"/>
            <a:ext cx="2103120" cy="338328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10058400" y="3108960"/>
            <a:ext cx="548640" cy="548640"/>
          </a:xfrm>
          <a:prstGeom prst="ellipse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0058400" y="3154680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 i="0">
                <a:solidFill>
                  <a:srgbClr val="FFFFFF"/>
                </a:solidFill>
                <a:latin typeface="Calibri"/>
              </a:defRPr>
            </a:pPr>
            <a: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601200" y="3840480"/>
            <a:ext cx="1920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Платформа обмена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01200" y="4389120"/>
            <a:ext cx="19202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Создать платформу для обмена опытом между образовательными учреждениями регионов России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 i="0">
                <a:solidFill>
                  <a:srgbClr val="0A2E5A"/>
                </a:solidFill>
                <a:latin typeface="Calibri"/>
              </a:defRPr>
            </a:pPr>
            <a:r>
              <a:t>ОБРАЗОВАТЕЛЬНЫЕ НАПРАВЛЕНИЯ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914400"/>
            <a:ext cx="2743200" cy="36576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280160"/>
            <a:ext cx="2651760" cy="237744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280160"/>
            <a:ext cx="2651760" cy="9144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554480"/>
            <a:ext cx="23774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Веб-дизайн и программирование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468880"/>
            <a:ext cx="2377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Цифровые продукты, код, лидерство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83280" y="1280160"/>
            <a:ext cx="2651760" cy="237744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383280" y="1280160"/>
            <a:ext cx="2651760" cy="91440"/>
          </a:xfrm>
          <a:prstGeom prst="rect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520440" y="1554480"/>
            <a:ext cx="23774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Графический дизайн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0440" y="2468880"/>
            <a:ext cx="2377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Визуальное мышление, цвет, шрифт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280160"/>
            <a:ext cx="2651760" cy="237744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17920" y="1280160"/>
            <a:ext cx="265176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55080" y="1554480"/>
            <a:ext cx="23774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Медиалаборатория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5080" y="2468880"/>
            <a:ext cx="2377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Журналистика, блогинг, фото-видео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52560" y="1280160"/>
            <a:ext cx="2651760" cy="237744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052560" y="1280160"/>
            <a:ext cx="2651760" cy="91440"/>
          </a:xfrm>
          <a:prstGeom prst="rect">
            <a:avLst/>
          </a:prstGeom>
          <a:solidFill>
            <a:srgbClr val="0A2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89720" y="1554480"/>
            <a:ext cx="23774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Лаборатория VR/AR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89720" y="2468880"/>
            <a:ext cx="2377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Виртуальные и дополненные миры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931920"/>
            <a:ext cx="2651760" cy="237744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48640" y="3931920"/>
            <a:ext cx="2651760" cy="9144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85800" y="4206240"/>
            <a:ext cx="23774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Робототехника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5120640"/>
            <a:ext cx="2377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Инженерное моделирование, конструктор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383280" y="3931920"/>
            <a:ext cx="2651760" cy="237744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3383280" y="3931920"/>
            <a:ext cx="2651760" cy="91440"/>
          </a:xfrm>
          <a:prstGeom prst="rect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520440" y="4206240"/>
            <a:ext cx="237744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rPr dirty="0"/>
              <a:t>А</a:t>
            </a:r>
            <a:r>
              <a:rPr lang="ru-RU" dirty="0" err="1"/>
              <a:t>виа</a:t>
            </a:r>
            <a:r>
              <a:rPr dirty="0" err="1"/>
              <a:t>Лаборатория</a:t>
            </a:r>
            <a:endParaRPr dirty="0"/>
          </a:p>
        </p:txBody>
      </p:sp>
      <p:sp>
        <p:nvSpPr>
          <p:cNvPr id="28" name="TextBox 27"/>
          <p:cNvSpPr txBox="1"/>
          <p:nvPr/>
        </p:nvSpPr>
        <p:spPr>
          <a:xfrm>
            <a:off x="3520440" y="5120640"/>
            <a:ext cx="2377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Проектирование и создание дронов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17920" y="3931920"/>
            <a:ext cx="2651760" cy="237744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6217920" y="3931920"/>
            <a:ext cx="265176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355080" y="4206240"/>
            <a:ext cx="23774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Бизнес-инкубатор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55080" y="5120640"/>
            <a:ext cx="2377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Предпринимательство, стартапы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052560" y="3931920"/>
            <a:ext cx="2651760" cy="237744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9052560" y="3931920"/>
            <a:ext cx="2651760" cy="91440"/>
          </a:xfrm>
          <a:prstGeom prst="rect">
            <a:avLst/>
          </a:prstGeom>
          <a:solidFill>
            <a:srgbClr val="0A2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189720" y="4206240"/>
            <a:ext cx="23774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Компьютерная графика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89720" y="5120640"/>
            <a:ext cx="2377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3D-моделирование, мультипликация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6583679"/>
            <a:ext cx="2651760" cy="237744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548640" y="6583679"/>
            <a:ext cx="2651760" cy="9144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85800" y="6857999"/>
            <a:ext cx="23774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Интерактивные шахматы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5800" y="7772399"/>
            <a:ext cx="2377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Когнитивные навыки через IT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383280" y="6583679"/>
            <a:ext cx="2651760" cy="237744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3383280" y="6583679"/>
            <a:ext cx="2651760" cy="91440"/>
          </a:xfrm>
          <a:prstGeom prst="rect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3520440" y="6857999"/>
            <a:ext cx="23774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Лазерный тир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520440" y="7772399"/>
            <a:ext cx="2377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Точность, стрессоустойчивость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217920" y="6583679"/>
            <a:ext cx="2651760" cy="237744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6217920" y="6583679"/>
            <a:ext cx="265176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6355080" y="6857999"/>
            <a:ext cx="23774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Техно-вышивальная мастерская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080" y="7772399"/>
            <a:ext cx="2377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Синтез рукоделия и цифровых технологий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 i="0">
                <a:solidFill>
                  <a:srgbClr val="0A2E5A"/>
                </a:solidFill>
                <a:latin typeface="Calibri"/>
              </a:defRPr>
            </a:pPr>
            <a:r>
              <a:t>УНИКАЛЬНЫЕ ОСОБЕННОСТИ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914400"/>
            <a:ext cx="2743200" cy="36576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280160"/>
            <a:ext cx="5394960" cy="118872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31520" y="1600200"/>
            <a:ext cx="548640" cy="548640"/>
          </a:xfrm>
          <a:prstGeom prst="ellipse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645919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Calibri"/>
              </a:defRPr>
            </a:pPr>
            <a:r>
              <a:t>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3040" y="1463039"/>
            <a:ext cx="4297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Пилотная площадка АСИ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1874519"/>
            <a:ext cx="4297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Национальная киберфизическая платформа «Берлога» (Москва) — первый в регионе статус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280160"/>
            <a:ext cx="5394960" cy="118872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6400800" y="1600200"/>
            <a:ext cx="548640" cy="548640"/>
          </a:xfrm>
          <a:prstGeom prst="ellipse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0" y="1645919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Calibri"/>
              </a:defRPr>
            </a:pPr>
            <a:r>
              <a:t>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32320" y="1463039"/>
            <a:ext cx="4297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Федеральная площадка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32320" y="1874519"/>
            <a:ext cx="4297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Официальный статус для проведения всероссийских мероприятий и обмена опытом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39"/>
            <a:ext cx="5394960" cy="118872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731520" y="2926079"/>
            <a:ext cx="548640" cy="548640"/>
          </a:xfrm>
          <a:prstGeom prst="ellipse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1520" y="2971799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Calibri"/>
              </a:defRPr>
            </a:pPr>
            <a:r>
              <a:t>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2788919"/>
            <a:ext cx="4297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Конструирование 80 моделей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3200399"/>
            <a:ext cx="4297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Программа сборки полноразмерных транспортных средств — уникальный формат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17920" y="2606039"/>
            <a:ext cx="5394960" cy="118872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6400800" y="2926079"/>
            <a:ext cx="548640" cy="548640"/>
          </a:xfrm>
          <a:prstGeom prst="ellipse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00800" y="2971799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Calibri"/>
              </a:defRPr>
            </a:pPr>
            <a:r>
              <a:t>★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32320" y="2788919"/>
            <a:ext cx="4297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Гранты Росмолодёжи 2025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32320" y="3200399"/>
            <a:ext cx="4297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Победитель: «ПрофТур» (профориентация) и «Цвета графики» (арт-терапия)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3931920"/>
            <a:ext cx="5394960" cy="118872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731520" y="4251959"/>
            <a:ext cx="548640" cy="548640"/>
          </a:xfrm>
          <a:prstGeom prst="ellipse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31520" y="4297680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Calibri"/>
              </a:defRPr>
            </a:pPr>
            <a:r>
              <a:t>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63040" y="4114800"/>
            <a:ext cx="4297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Бесшовное образование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63040" y="4526280"/>
            <a:ext cx="4297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Детский сад → школа → вуз → реальный сектор экономики РБ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17920" y="3931920"/>
            <a:ext cx="5394960" cy="118872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6400800" y="4251959"/>
            <a:ext cx="548640" cy="548640"/>
          </a:xfrm>
          <a:prstGeom prst="ellipse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400800" y="4297680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Calibri"/>
              </a:defRPr>
            </a:pPr>
            <a:r>
              <a:t>★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32320" y="4114800"/>
            <a:ext cx="4297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Межрегиональный хаб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32320" y="4526280"/>
            <a:ext cx="4297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Делегации из Чеченской Республики, Татарстана, Ярославской и Новгородской областей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257800"/>
            <a:ext cx="5394960" cy="118872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731520" y="5577840"/>
            <a:ext cx="548640" cy="548640"/>
          </a:xfrm>
          <a:prstGeom prst="ellipse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31520" y="5623560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Calibri"/>
              </a:defRPr>
            </a:pPr>
            <a:r>
              <a:t>★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63040" y="5440680"/>
            <a:ext cx="4297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Ресурсный центр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463040" y="5852160"/>
            <a:ext cx="4297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«Совет старшеклассников» + первичное отделение «Движение первых»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217920" y="5257800"/>
            <a:ext cx="5394960" cy="118872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6400800" y="5577840"/>
            <a:ext cx="548640" cy="548640"/>
          </a:xfrm>
          <a:prstGeom prst="ellipse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400800" y="5623560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Calibri"/>
              </a:defRPr>
            </a:pPr>
            <a:r>
              <a:t>★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132320" y="5440680"/>
            <a:ext cx="4297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Арт-терапия через IT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132320" y="5852160"/>
            <a:ext cx="4297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«Цвета графики» — инклюзивный проект для детей, требующих особого внимания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E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 i="0">
                <a:solidFill>
                  <a:srgbClr val="FFFFFF"/>
                </a:solidFill>
                <a:latin typeface="Calibri"/>
              </a:defRPr>
            </a:pPr>
            <a:r>
              <a:t>РЕГИОНАЛЬНЫЙ КОМПОНЕНТ РЕСПУБЛИКИ БАШКОРТОСТАН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914400"/>
            <a:ext cx="3657600" cy="36576"/>
          </a:xfrm>
          <a:prstGeom prst="rect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 i="1">
                <a:solidFill>
                  <a:srgbClr val="E0F5F3"/>
                </a:solidFill>
                <a:latin typeface="Calibri"/>
              </a:defRPr>
            </a:pPr>
            <a:r>
              <a:t>Башкортостан — в тройке лучших регионов России по развитию креативных индустрий. Первый в стране учредил День креативных индустрий (8 августа) и принял закон о креативных индустриях.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194560"/>
            <a:ext cx="3566160" cy="2286000"/>
          </a:xfrm>
          <a:prstGeom prst="roundRect">
            <a:avLst/>
          </a:prstGeom>
          <a:solidFill>
            <a:srgbClr val="123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237744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 i="0">
                <a:solidFill>
                  <a:srgbClr val="00A39D"/>
                </a:solidFill>
                <a:latin typeface="Calibri"/>
              </a:defRPr>
            </a:pPr>
            <a:r>
              <a:t>ЗАКОН РБ № 295-з</a:t>
            </a:r>
          </a:p>
        </p:txBody>
      </p:sp>
      <p:sp>
        <p:nvSpPr>
          <p:cNvPr id="7" name="Rectangle 6"/>
          <p:cNvSpPr/>
          <p:nvPr/>
        </p:nvSpPr>
        <p:spPr>
          <a:xfrm>
            <a:off x="1005840" y="2926080"/>
            <a:ext cx="2651760" cy="2743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3108960"/>
            <a:ext cx="32004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 i="0">
                <a:solidFill>
                  <a:srgbClr val="FFFFFF"/>
                </a:solidFill>
                <a:latin typeface="Calibri"/>
              </a:defRPr>
            </a:pPr>
            <a:r>
              <a:t>Формирует инфраструктуру креативной индустрии «Программное обеспечение» в системе доп. образования детей РБ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97679" y="2194560"/>
            <a:ext cx="3566160" cy="2286000"/>
          </a:xfrm>
          <a:prstGeom prst="roundRect">
            <a:avLst/>
          </a:prstGeom>
          <a:solidFill>
            <a:srgbClr val="123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80559" y="237744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 i="0">
                <a:solidFill>
                  <a:srgbClr val="00A39D"/>
                </a:solidFill>
                <a:latin typeface="Calibri"/>
              </a:defRPr>
            </a:pPr>
            <a:r>
              <a:t>КОНЦЕПЦИЯ РБ (УГ-251)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54879" y="2926080"/>
            <a:ext cx="2651760" cy="2743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480559" y="3108960"/>
            <a:ext cx="32004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 i="0">
                <a:solidFill>
                  <a:srgbClr val="FFFFFF"/>
                </a:solidFill>
                <a:latin typeface="Calibri"/>
              </a:defRPr>
            </a:pPr>
            <a:r>
              <a:t>Создаёт креативный кластер, объединяющий образовательные, технологические и культурные практики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19" y="2194560"/>
            <a:ext cx="3566160" cy="2286000"/>
          </a:xfrm>
          <a:prstGeom prst="roundRect">
            <a:avLst/>
          </a:prstGeom>
          <a:solidFill>
            <a:srgbClr val="123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598" y="237744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 i="0">
                <a:solidFill>
                  <a:srgbClr val="00A39D"/>
                </a:solidFill>
                <a:latin typeface="Calibri"/>
              </a:defRPr>
            </a:pPr>
            <a:r>
              <a:t>ДОП. ОБРАЗОВАНИЕ РБ (№ 690)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503919" y="2926080"/>
            <a:ext cx="2651760" cy="2743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598" y="3108960"/>
            <a:ext cx="32004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 i="0">
                <a:solidFill>
                  <a:srgbClr val="FFFFFF"/>
                </a:solidFill>
                <a:latin typeface="Calibri"/>
              </a:defRPr>
            </a:pPr>
            <a:r>
              <a:t>Обновляет содержание программ технической направленности, внедряет персонифицированное финансирование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754880"/>
            <a:ext cx="11064240" cy="1645920"/>
          </a:xfrm>
          <a:prstGeom prst="roundRect">
            <a:avLst/>
          </a:prstGeom>
          <a:solidFill>
            <a:srgbClr val="123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2960" y="48463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 i="0">
                <a:solidFill>
                  <a:srgbClr val="00A39D"/>
                </a:solidFill>
                <a:latin typeface="Calibri"/>
              </a:defRPr>
            </a:pPr>
            <a:r>
              <a:t>БЕСШОВНОЕ ОБРАЗОВАНИЕ: от детского сада до реального сектора экономики РБ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53949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Calibri"/>
              </a:defRPr>
            </a:pPr>
            <a:r>
              <a:t>Детский сад  →  Школа  →  БГПУ им. М. Акмуллы / УГНТУ  →  Предприятия РБ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58521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 i="0">
                <a:solidFill>
                  <a:srgbClr val="E0F5F3"/>
                </a:solidFill>
                <a:latin typeface="Calibri"/>
              </a:defRPr>
            </a:pPr>
            <a:r>
              <a:t>Раннее выявление способностей → углублённое освоение IT → практика и экспертиза → стажировки на предприятиях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 i="0">
                <a:solidFill>
                  <a:srgbClr val="0A2E5A"/>
                </a:solidFill>
                <a:latin typeface="Calibri"/>
              </a:defRPr>
            </a:pPr>
            <a:r>
              <a:t>ОБОСНОВАНИЕ СООТВЕТСТВИЯ НОМИНАЦИИ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914400"/>
            <a:ext cx="2743200" cy="36576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280160"/>
            <a:ext cx="11064240" cy="137160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280160"/>
            <a:ext cx="137160" cy="13716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463039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 i="0">
                <a:solidFill>
                  <a:srgbClr val="0A2E5A"/>
                </a:solidFill>
                <a:latin typeface="Calibri"/>
              </a:defRPr>
            </a:pPr>
            <a:r>
              <a:t>КРЕАТИВНОЕ ЯДРО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20239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 i="0">
                <a:solidFill>
                  <a:srgbClr val="333333"/>
                </a:solidFill>
                <a:latin typeface="Calibri"/>
              </a:defRPr>
            </a:pPr>
            <a:r>
              <a:t>Программное обеспечение — основной инструмент: веб-разработка, программирование, VR/AR, графический дизайн. Дети создают цифровые продукты, осваивая код как инструмент творчества.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834639"/>
            <a:ext cx="11064240" cy="137160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48640" y="2834639"/>
            <a:ext cx="137160" cy="1371600"/>
          </a:xfrm>
          <a:prstGeom prst="rect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3017519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 i="0">
                <a:solidFill>
                  <a:srgbClr val="0A2E5A"/>
                </a:solidFill>
                <a:latin typeface="Calibri"/>
              </a:defRPr>
            </a:pPr>
            <a:r>
              <a:t>ТОЧКА ПРИТЯЖЕНИЯ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474718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 i="0">
                <a:solidFill>
                  <a:srgbClr val="333333"/>
                </a:solidFill>
                <a:latin typeface="Calibri"/>
              </a:defRPr>
            </a:pPr>
            <a:r>
              <a:t>Локально: центр Уфы для семей. Регионально: организатор чемпионатов РБ. Федерально: всероссийская площадка с официальным статусом и обменом опытом.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389120"/>
            <a:ext cx="11064240" cy="137160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48640" y="4389120"/>
            <a:ext cx="137160" cy="13716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4572000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 i="0">
                <a:solidFill>
                  <a:srgbClr val="0A2E5A"/>
                </a:solidFill>
                <a:latin typeface="Calibri"/>
              </a:defRPr>
            </a:pPr>
            <a:r>
              <a:t>КРЕАТИВНАЯ СОСТАВЛЯЮЩАЯ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0292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 i="0">
                <a:solidFill>
                  <a:srgbClr val="333333"/>
                </a:solidFill>
                <a:latin typeface="Calibri"/>
              </a:defRPr>
            </a:pPr>
            <a:r>
              <a:t>Изобретательское мышление, медиадискурс, стартапы в бизнес-инкубаторе, арт-терапия. Технологии как средство самовыражения и решения реальных задач.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5943600"/>
            <a:ext cx="11064240" cy="640080"/>
          </a:xfrm>
          <a:prstGeom prst="roundRect">
            <a:avLst/>
          </a:prstGeom>
          <a:solidFill>
            <a:srgbClr val="0A2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31520" y="598932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 i="1">
                <a:solidFill>
                  <a:srgbClr val="FFFFFF"/>
                </a:solidFill>
                <a:latin typeface="Calibri"/>
              </a:defRPr>
            </a:pPr>
            <a:r>
              <a:t>«ТехноГлобус» — пространство, где ПО становится фундаментом креативного образования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 i="0">
                <a:solidFill>
                  <a:srgbClr val="0A2E5A"/>
                </a:solidFill>
                <a:latin typeface="Calibri"/>
              </a:defRPr>
            </a:pPr>
            <a:r>
              <a:t>ПАРТНЁРСКАЯ ЭКОСИСТЕМА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914400"/>
            <a:ext cx="2743200" cy="36576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5029200" y="2743200"/>
            <a:ext cx="2103120" cy="2103120"/>
          </a:xfrm>
          <a:prstGeom prst="ellipse">
            <a:avLst/>
          </a:prstGeom>
          <a:solidFill>
            <a:srgbClr val="0A2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0" y="3200400"/>
            <a:ext cx="21031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Calibri"/>
              </a:defRPr>
            </a:pPr>
            <a:r>
              <a:t>ТехноГлобус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1280160"/>
            <a:ext cx="2286000" cy="128016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1280160"/>
            <a:ext cx="2286000" cy="9144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51560" y="1463039"/>
            <a:ext cx="2011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 i="0">
                <a:solidFill>
                  <a:srgbClr val="0A2E5A"/>
                </a:solidFill>
                <a:latin typeface="Calibri"/>
              </a:defRPr>
            </a:pPr>
            <a:r>
              <a:t>БГПУ им. М. Акмуллы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1920239"/>
            <a:ext cx="2011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 i="0">
                <a:solidFill>
                  <a:srgbClr val="333333"/>
                </a:solidFill>
                <a:latin typeface="Calibri"/>
              </a:defRPr>
            </a:pPr>
            <a:r>
              <a:t>Практика, экспертиза, лекции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686800" y="1280160"/>
            <a:ext cx="2286000" cy="128016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686800" y="1280160"/>
            <a:ext cx="2286000" cy="91440"/>
          </a:xfrm>
          <a:prstGeom prst="rect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823960" y="1463039"/>
            <a:ext cx="2011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 i="0">
                <a:solidFill>
                  <a:srgbClr val="0A2E5A"/>
                </a:solidFill>
                <a:latin typeface="Calibri"/>
              </a:defRPr>
            </a:pPr>
            <a:r>
              <a:t>УГНТУ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23960" y="1920239"/>
            <a:ext cx="2011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 i="0">
                <a:solidFill>
                  <a:srgbClr val="333333"/>
                </a:solidFill>
                <a:latin typeface="Calibri"/>
              </a:defRPr>
            </a:pPr>
            <a:r>
              <a:t>Профориентация, инженерные кейсы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74320" y="3200400"/>
            <a:ext cx="2286000" cy="128016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274320" y="3200400"/>
            <a:ext cx="22860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11479" y="3383280"/>
            <a:ext cx="2011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 i="0">
                <a:solidFill>
                  <a:srgbClr val="0A2E5A"/>
                </a:solidFill>
                <a:latin typeface="Calibri"/>
              </a:defRPr>
            </a:pPr>
            <a:r>
              <a:t>АСИ (Москва)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1479" y="3840480"/>
            <a:ext cx="2011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 i="0">
                <a:solidFill>
                  <a:srgbClr val="333333"/>
                </a:solidFill>
                <a:latin typeface="Calibri"/>
              </a:defRPr>
            </a:pPr>
            <a:r>
              <a:t>Пилот «Берлога»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601200" y="3200400"/>
            <a:ext cx="2286000" cy="128016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9601200" y="3200400"/>
            <a:ext cx="2286000" cy="9144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738360" y="3383280"/>
            <a:ext cx="2011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 i="0">
                <a:solidFill>
                  <a:srgbClr val="0A2E5A"/>
                </a:solidFill>
                <a:latin typeface="Calibri"/>
              </a:defRPr>
            </a:pPr>
            <a:r>
              <a:t>Росмолодёжь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38360" y="3840480"/>
            <a:ext cx="2011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 i="0">
                <a:solidFill>
                  <a:srgbClr val="333333"/>
                </a:solidFill>
                <a:latin typeface="Calibri"/>
              </a:defRPr>
            </a:pPr>
            <a:r>
              <a:t>Грантовые победы 2025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" y="5029200"/>
            <a:ext cx="2286000" cy="128016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914400" y="5029200"/>
            <a:ext cx="2286000" cy="91440"/>
          </a:xfrm>
          <a:prstGeom prst="rect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051560" y="5212080"/>
            <a:ext cx="2011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 i="0">
                <a:solidFill>
                  <a:srgbClr val="0A2E5A"/>
                </a:solidFill>
                <a:latin typeface="Calibri"/>
              </a:defRPr>
            </a:pPr>
            <a:r>
              <a:t>«Движение первых»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51560" y="5669280"/>
            <a:ext cx="2011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 i="0">
                <a:solidFill>
                  <a:srgbClr val="333333"/>
                </a:solidFill>
                <a:latin typeface="Calibri"/>
              </a:defRPr>
            </a:pPr>
            <a:r>
              <a:t>Первичное отделение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686800" y="5029200"/>
            <a:ext cx="2286000" cy="128016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686800" y="5029200"/>
            <a:ext cx="22860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823960" y="5212080"/>
            <a:ext cx="2011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 i="0">
                <a:solidFill>
                  <a:srgbClr val="0A2E5A"/>
                </a:solidFill>
                <a:latin typeface="Calibri"/>
              </a:defRPr>
            </a:pPr>
            <a:r>
              <a:t>Чемпионат «Профессионалы»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823960" y="5669280"/>
            <a:ext cx="2011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 i="0">
                <a:solidFill>
                  <a:srgbClr val="333333"/>
                </a:solidFill>
                <a:latin typeface="Calibri"/>
              </a:defRPr>
            </a:pPr>
            <a:r>
              <a:t>Стажировки, кейсы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 i="0">
                <a:solidFill>
                  <a:srgbClr val="0A2E5A"/>
                </a:solidFill>
                <a:latin typeface="Calibri"/>
              </a:defRPr>
            </a:pPr>
            <a:r>
              <a:t>ОЖИДАЕМЫЕ РЕЗУЛЬТАТЫ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914400"/>
            <a:ext cx="2743200" cy="36576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280160"/>
            <a:ext cx="3566160" cy="502920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280160"/>
            <a:ext cx="3566160" cy="457200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325880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 i="0">
                <a:solidFill>
                  <a:srgbClr val="FFFFFF"/>
                </a:solidFill>
                <a:latin typeface="Calibri"/>
              </a:defRPr>
            </a:pPr>
            <a:r>
              <a:t>ОБРАЗОВАТЕЛЬНЫЕ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011680"/>
            <a:ext cx="109728" cy="109728"/>
          </a:xfrm>
          <a:prstGeom prst="ellipse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1920240"/>
            <a:ext cx="29260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Раннее выявление технических и творческих способностей</a:t>
            </a:r>
          </a:p>
        </p:txBody>
      </p:sp>
      <p:sp>
        <p:nvSpPr>
          <p:cNvPr id="10" name="Oval 9"/>
          <p:cNvSpPr/>
          <p:nvPr/>
        </p:nvSpPr>
        <p:spPr>
          <a:xfrm>
            <a:off x="731520" y="3017520"/>
            <a:ext cx="109728" cy="109728"/>
          </a:xfrm>
          <a:prstGeom prst="ellipse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60120" y="2926080"/>
            <a:ext cx="29260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Формирование навыков будущего: код, инженерия, креативность</a:t>
            </a:r>
          </a:p>
        </p:txBody>
      </p:sp>
      <p:sp>
        <p:nvSpPr>
          <p:cNvPr id="12" name="Oval 11"/>
          <p:cNvSpPr/>
          <p:nvPr/>
        </p:nvSpPr>
        <p:spPr>
          <a:xfrm>
            <a:off x="731520" y="4023360"/>
            <a:ext cx="109728" cy="109728"/>
          </a:xfrm>
          <a:prstGeom prst="ellipse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60120" y="3931920"/>
            <a:ext cx="29260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Повышение охвата детей программами технической направленности в РБ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5029200"/>
            <a:ext cx="109728" cy="109728"/>
          </a:xfrm>
          <a:prstGeom prst="ellipse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60120" y="4937760"/>
            <a:ext cx="29260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Подготовка кадров для инновационной экономики РБ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97679" y="1280160"/>
            <a:ext cx="3566160" cy="502920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297679" y="1280160"/>
            <a:ext cx="3566160" cy="457200"/>
          </a:xfrm>
          <a:prstGeom prst="rect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434839" y="1325880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 i="0">
                <a:solidFill>
                  <a:srgbClr val="FFFFFF"/>
                </a:solidFill>
                <a:latin typeface="Calibri"/>
              </a:defRPr>
            </a:pPr>
            <a:r>
              <a:t>СОЦИАЛЬНЫЕ</a:t>
            </a:r>
          </a:p>
        </p:txBody>
      </p:sp>
      <p:sp>
        <p:nvSpPr>
          <p:cNvPr id="19" name="Oval 18"/>
          <p:cNvSpPr/>
          <p:nvPr/>
        </p:nvSpPr>
        <p:spPr>
          <a:xfrm>
            <a:off x="4480559" y="2011680"/>
            <a:ext cx="109728" cy="109728"/>
          </a:xfrm>
          <a:prstGeom prst="ellipse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709159" y="1920240"/>
            <a:ext cx="29260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Точка притяжения для детей, семей и педагогов Уфы и РБ</a:t>
            </a:r>
          </a:p>
        </p:txBody>
      </p:sp>
      <p:sp>
        <p:nvSpPr>
          <p:cNvPr id="21" name="Oval 20"/>
          <p:cNvSpPr/>
          <p:nvPr/>
        </p:nvSpPr>
        <p:spPr>
          <a:xfrm>
            <a:off x="4480559" y="3017520"/>
            <a:ext cx="109728" cy="109728"/>
          </a:xfrm>
          <a:prstGeom prst="ellipse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709159" y="2926080"/>
            <a:ext cx="29260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Социализация через проектную и командную деятельность</a:t>
            </a:r>
          </a:p>
        </p:txBody>
      </p:sp>
      <p:sp>
        <p:nvSpPr>
          <p:cNvPr id="23" name="Oval 22"/>
          <p:cNvSpPr/>
          <p:nvPr/>
        </p:nvSpPr>
        <p:spPr>
          <a:xfrm>
            <a:off x="4480559" y="4023360"/>
            <a:ext cx="109728" cy="109728"/>
          </a:xfrm>
          <a:prstGeom prst="ellipse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709159" y="3931920"/>
            <a:ext cx="29260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Развитие добровольческих и патриотических инициатив</a:t>
            </a:r>
          </a:p>
        </p:txBody>
      </p:sp>
      <p:sp>
        <p:nvSpPr>
          <p:cNvPr id="25" name="Oval 24"/>
          <p:cNvSpPr/>
          <p:nvPr/>
        </p:nvSpPr>
        <p:spPr>
          <a:xfrm>
            <a:off x="4480559" y="5029200"/>
            <a:ext cx="109728" cy="109728"/>
          </a:xfrm>
          <a:prstGeom prst="ellipse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709159" y="4937760"/>
            <a:ext cx="29260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Инклюзивность: проект «Цвета графики» для детей с ОВЗ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19" y="1280160"/>
            <a:ext cx="3566160" cy="502920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046719" y="1280160"/>
            <a:ext cx="3566160" cy="4572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183879" y="1325880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 i="0">
                <a:solidFill>
                  <a:srgbClr val="FFFFFF"/>
                </a:solidFill>
                <a:latin typeface="Calibri"/>
              </a:defRPr>
            </a:pPr>
            <a:r>
              <a:t>ЭКОНОМИЧЕСКИЕ</a:t>
            </a:r>
          </a:p>
        </p:txBody>
      </p:sp>
      <p:sp>
        <p:nvSpPr>
          <p:cNvPr id="30" name="Oval 29"/>
          <p:cNvSpPr/>
          <p:nvPr/>
        </p:nvSpPr>
        <p:spPr>
          <a:xfrm>
            <a:off x="8229598" y="2011680"/>
            <a:ext cx="109728" cy="109728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458198" y="1920240"/>
            <a:ext cx="29260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Формирование пула молодых IT-специалистов для РБ</a:t>
            </a:r>
          </a:p>
        </p:txBody>
      </p:sp>
      <p:sp>
        <p:nvSpPr>
          <p:cNvPr id="32" name="Oval 31"/>
          <p:cNvSpPr/>
          <p:nvPr/>
        </p:nvSpPr>
        <p:spPr>
          <a:xfrm>
            <a:off x="8229598" y="3017520"/>
            <a:ext cx="109728" cy="109728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8458198" y="2926080"/>
            <a:ext cx="29260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Развитие креативной экономики через будущих предпринимателей</a:t>
            </a:r>
          </a:p>
        </p:txBody>
      </p:sp>
      <p:sp>
        <p:nvSpPr>
          <p:cNvPr id="34" name="Oval 33"/>
          <p:cNvSpPr/>
          <p:nvPr/>
        </p:nvSpPr>
        <p:spPr>
          <a:xfrm>
            <a:off x="8229598" y="4023360"/>
            <a:ext cx="109728" cy="109728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458198" y="3931920"/>
            <a:ext cx="29260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Привлечение грантовых и внебюджетных средств</a:t>
            </a:r>
          </a:p>
        </p:txBody>
      </p:sp>
      <p:sp>
        <p:nvSpPr>
          <p:cNvPr id="36" name="Oval 35"/>
          <p:cNvSpPr/>
          <p:nvPr/>
        </p:nvSpPr>
        <p:spPr>
          <a:xfrm>
            <a:off x="8229598" y="5029200"/>
            <a:ext cx="109728" cy="109728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458198" y="4937760"/>
            <a:ext cx="29260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 i="0">
                <a:solidFill>
                  <a:srgbClr val="333333"/>
                </a:solidFill>
                <a:latin typeface="Calibri"/>
              </a:defRPr>
            </a:pPr>
            <a:r>
              <a:t>Увеличение visitor-потока через межрегиональные мероприятия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A2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 i="0">
                <a:solidFill>
                  <a:srgbClr val="0A2E5A"/>
                </a:solidFill>
                <a:latin typeface="Calibri"/>
              </a:defRPr>
            </a:pPr>
            <a:r>
              <a:t>УСТОЙЧИВОСТЬ И ПЕРСПЕКТИВЫ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914400"/>
            <a:ext cx="2743200" cy="36576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280160"/>
            <a:ext cx="11064240" cy="86868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31520" y="1463039"/>
            <a:ext cx="502920" cy="502920"/>
          </a:xfrm>
          <a:prstGeom prst="ellipse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508760"/>
            <a:ext cx="502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Calibri"/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137160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Институциональная база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173736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 i="0">
                <a:solidFill>
                  <a:srgbClr val="333333"/>
                </a:solidFill>
                <a:latin typeface="Calibri"/>
              </a:defRPr>
            </a:pPr>
            <a:r>
              <a:t>Действующее учреждение с материально-технической и кадровой инфраструктурой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286000"/>
            <a:ext cx="11064240" cy="86868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731520" y="2468880"/>
            <a:ext cx="502920" cy="502920"/>
          </a:xfrm>
          <a:prstGeom prst="ellipse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31520" y="2514600"/>
            <a:ext cx="502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Calibri"/>
              </a:defRPr>
            </a:pPr>
            <a: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237744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Сетевое взаимодействие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274320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 i="0">
                <a:solidFill>
                  <a:srgbClr val="333333"/>
                </a:solidFill>
                <a:latin typeface="Calibri"/>
              </a:defRPr>
            </a:pPr>
            <a:r>
              <a:t>Партнёрства с вузами, предприятиями, АСИ и регионами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291840"/>
            <a:ext cx="11064240" cy="86868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731520" y="3474720"/>
            <a:ext cx="502920" cy="502920"/>
          </a:xfrm>
          <a:prstGeom prst="ellipse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1520" y="3520440"/>
            <a:ext cx="502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Calibri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33832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Грантовая поддержка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3749039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 i="0">
                <a:solidFill>
                  <a:srgbClr val="333333"/>
                </a:solidFill>
                <a:latin typeface="Calibri"/>
              </a:defRPr>
            </a:pPr>
            <a:r>
              <a:t>Подтверждённая способность выигрывать конкурсы Росмолодёжи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97680"/>
            <a:ext cx="11064240" cy="86868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006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31520" y="4526280"/>
            <a:ext cx="502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Calibri"/>
              </a:defRPr>
            </a:pPr>
            <a: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71600" y="438912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Нормативная база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0" y="47548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 i="0">
                <a:solidFill>
                  <a:srgbClr val="333333"/>
                </a:solidFill>
                <a:latin typeface="Calibri"/>
              </a:defRPr>
            </a:pPr>
            <a:r>
              <a:t>Соответствие Закону РБ № 295-з и Концепции креативных индустрий РБ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303520"/>
            <a:ext cx="11064240" cy="868680"/>
          </a:xfrm>
          <a:prstGeom prst="roundRect">
            <a:avLst/>
          </a:prstGeom>
          <a:solidFill>
            <a:srgbClr val="F0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731520" y="5486400"/>
            <a:ext cx="502920" cy="502920"/>
          </a:xfrm>
          <a:prstGeom prst="ellipse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31520" y="5532120"/>
            <a:ext cx="502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Calibri"/>
              </a:defRPr>
            </a:pPr>
            <a: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71600" y="5394959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 i="0">
                <a:solidFill>
                  <a:srgbClr val="0A2E5A"/>
                </a:solidFill>
                <a:latin typeface="Calibri"/>
              </a:defRPr>
            </a:pPr>
            <a:r>
              <a:t>Активное сообщество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71600" y="57607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 i="0">
                <a:solidFill>
                  <a:srgbClr val="333333"/>
                </a:solidFill>
                <a:latin typeface="Calibri"/>
              </a:defRPr>
            </a:pPr>
            <a:r>
              <a:t>«Совет старшеклассников» и «Движение первых» формируют ядро invested аудитории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E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00A3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720840"/>
            <a:ext cx="12191695" cy="1371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37160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 i="0">
                <a:solidFill>
                  <a:srgbClr val="FFFFFF"/>
                </a:solidFill>
                <a:latin typeface="Calibri"/>
              </a:defRPr>
            </a:pPr>
            <a:r>
              <a:t>ТехноГлобус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468880"/>
            <a:ext cx="10332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 i="1">
                <a:solidFill>
                  <a:srgbClr val="00A39D"/>
                </a:solidFill>
                <a:latin typeface="Calibri"/>
              </a:defRPr>
            </a:pPr>
            <a:r>
              <a:t>IT-парк глобальных возможностей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828800" y="3474720"/>
            <a:ext cx="8503920" cy="1097280"/>
          </a:xfrm>
          <a:prstGeom prst="roundRect">
            <a:avLst/>
          </a:prstGeom>
          <a:solidFill>
            <a:srgbClr val="123A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011680" y="3566160"/>
            <a:ext cx="81381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 i="1">
                <a:solidFill>
                  <a:srgbClr val="FFFFFF"/>
                </a:solidFill>
                <a:latin typeface="Calibri"/>
              </a:defRPr>
            </a:pPr>
            <a:r>
              <a:t>«Здесь дети не мечтают о будущем — они его проектируют»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93776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 i="0">
                <a:solidFill>
                  <a:srgbClr val="E0F5F3"/>
                </a:solidFill>
                <a:latin typeface="Calibri"/>
              </a:defRPr>
            </a:pPr>
            <a:r>
              <a:t>Креативная точка притяжения Республики Башкортостан</a:t>
            </a:r>
            <a:br/>
            <a:r>
              <a:t>в сфере программного обеспечения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94360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 i="0">
                <a:solidFill>
                  <a:srgbClr val="666666"/>
                </a:solidFill>
                <a:latin typeface="Calibri"/>
              </a:defRPr>
            </a:pPr>
            <a:r>
              <a:t>г. Уфа · Республика Башкортостан ·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1160</Words>
  <Application>Microsoft Office PowerPoint</Application>
  <PresentationFormat>Широкоэкранный</PresentationFormat>
  <Paragraphs>185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TechnoGlobus</cp:lastModifiedBy>
  <cp:revision>2</cp:revision>
  <dcterms:created xsi:type="dcterms:W3CDTF">2013-01-27T09:14:16Z</dcterms:created>
  <dcterms:modified xsi:type="dcterms:W3CDTF">2026-09-28T10:48:09Z</dcterms:modified>
  <cp:category/>
</cp:coreProperties>
</file>