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91" r:id="rId3"/>
    <p:sldId id="294" r:id="rId4"/>
    <p:sldId id="257" r:id="rId5"/>
    <p:sldId id="293" r:id="rId6"/>
    <p:sldId id="289" r:id="rId7"/>
    <p:sldId id="292" r:id="rId8"/>
    <p:sldId id="259" r:id="rId9"/>
    <p:sldId id="263" r:id="rId10"/>
    <p:sldId id="295" r:id="rId11"/>
    <p:sldId id="296" r:id="rId12"/>
    <p:sldId id="297" r:id="rId13"/>
  </p:sldIdLst>
  <p:sldSz cx="9144000" cy="5143500" type="screen16x9"/>
  <p:notesSz cx="6858000" cy="9144000"/>
  <p:embeddedFontLst>
    <p:embeddedFont>
      <p:font typeface="Arvo" panose="020B0604020202020204" charset="0"/>
      <p:regular r:id="rId15"/>
      <p:bold r:id="rId16"/>
      <p:italic r:id="rId17"/>
      <p:boldItalic r:id="rId18"/>
    </p:embeddedFont>
    <p:embeddedFont>
      <p:font typeface="Bahnschrift Condensed" panose="020B0502040204020203" pitchFamily="34" charset="0"/>
      <p:regular r:id="rId19"/>
      <p:bold r:id="rId20"/>
    </p:embeddedFont>
    <p:embeddedFont>
      <p:font typeface="Bahnschrift SemiBold Condensed" panose="020B0502040204020203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Franklin Gothic Demi" panose="020B0703020102020204" pitchFamily="34" charset="0"/>
      <p:regular r:id="rId30"/>
      <p: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Roboto Condensed" panose="02000000000000000000" pitchFamily="2" charset="0"/>
      <p:regular r:id="rId36"/>
      <p:bold r:id="rId37"/>
      <p:italic r:id="rId38"/>
      <p:boldItalic r:id="rId39"/>
    </p:embeddedFont>
    <p:embeddedFont>
      <p:font typeface="Roboto Condensed Light" panose="020000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D08E4-4CB9-4A25-91DF-C19B82DA8EF8}">
  <a:tblStyle styleId="{025D08E4-4CB9-4A25-91DF-C19B82DA8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font" Target="fonts/font2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135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85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418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24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350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690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41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301451" y="1489946"/>
            <a:ext cx="6483257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</a:t>
            </a:r>
            <a:r>
              <a:rPr lang="ru-RU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 дополнительного образования как структурный элемент или самостоятельный модуль ДООП.</a:t>
            </a:r>
            <a:br>
              <a:rPr lang="ru-RU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Календарный план воспитат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ельной работы.</a:t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FCCF2B-BCB8-46B0-8C53-AB8A4516CD3B}"/>
              </a:ext>
            </a:extLst>
          </p:cNvPr>
          <p:cNvSpPr txBox="1"/>
          <p:nvPr/>
        </p:nvSpPr>
        <p:spPr>
          <a:xfrm>
            <a:off x="462224" y="136643"/>
            <a:ext cx="7094136" cy="664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МУНИЦИПАЛЬНОЕ БЮДЖЕТНОЕ ОБРАЗОВАТЕЛЬНОЕ УЧРЕЖДЕНИЕ ДОПОЛНИТЕЛЬНОГО ОБРАЗОВАНИЯ ЦЕНТР ДЕТСКОГО ТВОРЧЕСТВА «ГЛОБУС»                                                                                                                             ГОРОДСКОГО ОКРУГА ГОРОД УФА РЕСПУБЛИКИ  БАШКОРТОСТАН</a:t>
            </a:r>
            <a:endParaRPr lang="ru-RU" sz="11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0E7F4-11CE-46C8-89C8-1C8CE644AEC2}"/>
              </a:ext>
            </a:extLst>
          </p:cNvPr>
          <p:cNvSpPr txBox="1"/>
          <p:nvPr/>
        </p:nvSpPr>
        <p:spPr>
          <a:xfrm>
            <a:off x="3898761" y="4206638"/>
            <a:ext cx="52050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</a:rPr>
              <a:t>Шапаренко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 Зульфия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</a:rPr>
              <a:t>Рафисовна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 -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методист,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9 декабря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621488" y="881987"/>
            <a:ext cx="7807212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chemeClr val="accent4">
                    <a:lumMod val="2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Open Sans" panose="020B0606030504020204" pitchFamily="34" charset="0"/>
              </a:rPr>
              <a:t>Результаты воспитания:</a:t>
            </a:r>
            <a:endParaRPr lang="ru-RU" sz="1800" b="1" dirty="0">
              <a:solidFill>
                <a:schemeClr val="accent4">
                  <a:lumMod val="25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Open Sans" panose="020B0606030504020204" pitchFamily="34" charset="0"/>
              </a:rPr>
              <a:t>приобщение обучающихся к российским традиционным духовным ценностям, правилам и нормам поведения в обществе;</a:t>
            </a:r>
            <a:endParaRPr lang="ru-RU" sz="1800" b="1" dirty="0">
              <a:solidFill>
                <a:schemeClr val="accent4">
                  <a:lumMod val="25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Open Sans" panose="020B0606030504020204" pitchFamily="34" charset="0"/>
              </a:rPr>
              <a:t>формирование у обучающихся основ российской гражданской идентичности;</a:t>
            </a:r>
            <a:endParaRPr lang="ru-RU" sz="1800" b="1" dirty="0">
              <a:solidFill>
                <a:schemeClr val="accent4">
                  <a:lumMod val="25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Open Sans" panose="020B0606030504020204" pitchFamily="34" charset="0"/>
              </a:rPr>
              <a:t>готовность обучающихся к саморазвитию;</a:t>
            </a:r>
            <a:endParaRPr lang="ru-RU" sz="1800" b="1" dirty="0">
              <a:solidFill>
                <a:schemeClr val="accent4">
                  <a:lumMod val="25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Open Sans" panose="020B0606030504020204" pitchFamily="34" charset="0"/>
              </a:rPr>
              <a:t>ценностные установки и социально-значимые качества личности;</a:t>
            </a:r>
            <a:endParaRPr lang="ru-RU" sz="1800" b="1" dirty="0">
              <a:solidFill>
                <a:schemeClr val="accent4">
                  <a:lumMod val="25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Open Sans" panose="020B0606030504020204" pitchFamily="34" charset="0"/>
              </a:rPr>
              <a:t>активное участие в социально — значимой деятельности и др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.</a:t>
            </a:r>
            <a:endParaRPr lang="ru-RU" sz="1800" b="1" dirty="0">
              <a:solidFill>
                <a:schemeClr val="accent4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279;p38">
            <a:extLst>
              <a:ext uri="{FF2B5EF4-FFF2-40B4-BE49-F238E27FC236}">
                <a16:creationId xmlns:a16="http://schemas.microsoft.com/office/drawing/2014/main" id="{E100B2AE-40C4-49CD-AB51-AC83D06C95FC}"/>
              </a:ext>
            </a:extLst>
          </p:cNvPr>
          <p:cNvGrpSpPr/>
          <p:nvPr/>
        </p:nvGrpSpPr>
        <p:grpSpPr>
          <a:xfrm>
            <a:off x="7916122" y="3919142"/>
            <a:ext cx="445578" cy="445773"/>
            <a:chOff x="557511" y="3214925"/>
            <a:chExt cx="719836" cy="720150"/>
          </a:xfrm>
        </p:grpSpPr>
        <p:sp>
          <p:nvSpPr>
            <p:cNvPr id="17" name="Google Shape;1280;p38">
              <a:extLst>
                <a:ext uri="{FF2B5EF4-FFF2-40B4-BE49-F238E27FC236}">
                  <a16:creationId xmlns:a16="http://schemas.microsoft.com/office/drawing/2014/main" id="{B4E43744-536E-4007-8A94-73E77BD3FFAB}"/>
                </a:ext>
              </a:extLst>
            </p:cNvPr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81;p38">
              <a:extLst>
                <a:ext uri="{FF2B5EF4-FFF2-40B4-BE49-F238E27FC236}">
                  <a16:creationId xmlns:a16="http://schemas.microsoft.com/office/drawing/2014/main" id="{0F212B36-D288-49D3-B74F-585FD6AA538F}"/>
                </a:ext>
              </a:extLst>
            </p:cNvPr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82;p38">
              <a:extLst>
                <a:ext uri="{FF2B5EF4-FFF2-40B4-BE49-F238E27FC236}">
                  <a16:creationId xmlns:a16="http://schemas.microsoft.com/office/drawing/2014/main" id="{AA1EC148-AB19-408D-8D8D-0201A77FD4CA}"/>
                </a:ext>
              </a:extLst>
            </p:cNvPr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83;p38">
              <a:extLst>
                <a:ext uri="{FF2B5EF4-FFF2-40B4-BE49-F238E27FC236}">
                  <a16:creationId xmlns:a16="http://schemas.microsoft.com/office/drawing/2014/main" id="{D21E1D44-B2B7-4EB6-B5FD-154F12DA4602}"/>
                </a:ext>
              </a:extLst>
            </p:cNvPr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2B0D75A-3B86-4756-B153-C6488BE4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82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621488" y="881987"/>
            <a:ext cx="7807212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  <a:effectLst/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279;p38">
            <a:extLst>
              <a:ext uri="{FF2B5EF4-FFF2-40B4-BE49-F238E27FC236}">
                <a16:creationId xmlns:a16="http://schemas.microsoft.com/office/drawing/2014/main" id="{E100B2AE-40C4-49CD-AB51-AC83D06C95FC}"/>
              </a:ext>
            </a:extLst>
          </p:cNvPr>
          <p:cNvGrpSpPr/>
          <p:nvPr/>
        </p:nvGrpSpPr>
        <p:grpSpPr>
          <a:xfrm>
            <a:off x="7916122" y="3919142"/>
            <a:ext cx="445578" cy="445773"/>
            <a:chOff x="557511" y="3214925"/>
            <a:chExt cx="719836" cy="720150"/>
          </a:xfrm>
        </p:grpSpPr>
        <p:sp>
          <p:nvSpPr>
            <p:cNvPr id="17" name="Google Shape;1280;p38">
              <a:extLst>
                <a:ext uri="{FF2B5EF4-FFF2-40B4-BE49-F238E27FC236}">
                  <a16:creationId xmlns:a16="http://schemas.microsoft.com/office/drawing/2014/main" id="{B4E43744-536E-4007-8A94-73E77BD3FFAB}"/>
                </a:ext>
              </a:extLst>
            </p:cNvPr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81;p38">
              <a:extLst>
                <a:ext uri="{FF2B5EF4-FFF2-40B4-BE49-F238E27FC236}">
                  <a16:creationId xmlns:a16="http://schemas.microsoft.com/office/drawing/2014/main" id="{0F212B36-D288-49D3-B74F-585FD6AA538F}"/>
                </a:ext>
              </a:extLst>
            </p:cNvPr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82;p38">
              <a:extLst>
                <a:ext uri="{FF2B5EF4-FFF2-40B4-BE49-F238E27FC236}">
                  <a16:creationId xmlns:a16="http://schemas.microsoft.com/office/drawing/2014/main" id="{AA1EC148-AB19-408D-8D8D-0201A77FD4CA}"/>
                </a:ext>
              </a:extLst>
            </p:cNvPr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83;p38">
              <a:extLst>
                <a:ext uri="{FF2B5EF4-FFF2-40B4-BE49-F238E27FC236}">
                  <a16:creationId xmlns:a16="http://schemas.microsoft.com/office/drawing/2014/main" id="{D21E1D44-B2B7-4EB6-B5FD-154F12DA4602}"/>
                </a:ext>
              </a:extLst>
            </p:cNvPr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2B0D75A-3B86-4756-B153-C6488BE4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88C1BB-DE9D-4B2C-9AE9-95A998E19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77" t="22529" r="8556" b="11738"/>
          <a:stretch/>
        </p:blipFill>
        <p:spPr>
          <a:xfrm>
            <a:off x="979570" y="0"/>
            <a:ext cx="53234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20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621488" y="881987"/>
            <a:ext cx="7807212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  <a:effectLst/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279;p38">
            <a:extLst>
              <a:ext uri="{FF2B5EF4-FFF2-40B4-BE49-F238E27FC236}">
                <a16:creationId xmlns:a16="http://schemas.microsoft.com/office/drawing/2014/main" id="{E100B2AE-40C4-49CD-AB51-AC83D06C95FC}"/>
              </a:ext>
            </a:extLst>
          </p:cNvPr>
          <p:cNvGrpSpPr/>
          <p:nvPr/>
        </p:nvGrpSpPr>
        <p:grpSpPr>
          <a:xfrm>
            <a:off x="7916122" y="3919142"/>
            <a:ext cx="445578" cy="445773"/>
            <a:chOff x="557511" y="3214925"/>
            <a:chExt cx="719836" cy="720150"/>
          </a:xfrm>
        </p:grpSpPr>
        <p:sp>
          <p:nvSpPr>
            <p:cNvPr id="17" name="Google Shape;1280;p38">
              <a:extLst>
                <a:ext uri="{FF2B5EF4-FFF2-40B4-BE49-F238E27FC236}">
                  <a16:creationId xmlns:a16="http://schemas.microsoft.com/office/drawing/2014/main" id="{B4E43744-536E-4007-8A94-73E77BD3FFAB}"/>
                </a:ext>
              </a:extLst>
            </p:cNvPr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81;p38">
              <a:extLst>
                <a:ext uri="{FF2B5EF4-FFF2-40B4-BE49-F238E27FC236}">
                  <a16:creationId xmlns:a16="http://schemas.microsoft.com/office/drawing/2014/main" id="{0F212B36-D288-49D3-B74F-585FD6AA538F}"/>
                </a:ext>
              </a:extLst>
            </p:cNvPr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82;p38">
              <a:extLst>
                <a:ext uri="{FF2B5EF4-FFF2-40B4-BE49-F238E27FC236}">
                  <a16:creationId xmlns:a16="http://schemas.microsoft.com/office/drawing/2014/main" id="{AA1EC148-AB19-408D-8D8D-0201A77FD4CA}"/>
                </a:ext>
              </a:extLst>
            </p:cNvPr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83;p38">
              <a:extLst>
                <a:ext uri="{FF2B5EF4-FFF2-40B4-BE49-F238E27FC236}">
                  <a16:creationId xmlns:a16="http://schemas.microsoft.com/office/drawing/2014/main" id="{D21E1D44-B2B7-4EB6-B5FD-154F12DA4602}"/>
                </a:ext>
              </a:extLst>
            </p:cNvPr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2B0D75A-3B86-4756-B153-C6488BE4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9E5F67-5A47-4AFB-BB8C-B22350811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"/>
          <a:stretch/>
        </p:blipFill>
        <p:spPr bwMode="auto">
          <a:xfrm>
            <a:off x="14474" y="0"/>
            <a:ext cx="912952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1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07533" y="217326"/>
            <a:ext cx="6160791" cy="2354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сентября 2020 года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вступил в силу Федеральный закон от 31 июля 2020 г. № 304-ФЗ «О внесении изменений в Федеральный закон «Об образовании в Российской Федерации» </a:t>
            </a:r>
            <a:r>
              <a:rPr lang="ru-RU" sz="2400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вопросам воспитания обучающихся»</a:t>
            </a:r>
            <a:endParaRPr lang="ru-RU" sz="2000" dirty="0">
              <a:solidFill>
                <a:srgbClr val="C00000"/>
              </a:solidFill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279;p38">
            <a:extLst>
              <a:ext uri="{FF2B5EF4-FFF2-40B4-BE49-F238E27FC236}">
                <a16:creationId xmlns:a16="http://schemas.microsoft.com/office/drawing/2014/main" id="{55DDCE8A-71C4-4AA6-950D-34713DA0B038}"/>
              </a:ext>
            </a:extLst>
          </p:cNvPr>
          <p:cNvGrpSpPr/>
          <p:nvPr/>
        </p:nvGrpSpPr>
        <p:grpSpPr>
          <a:xfrm>
            <a:off x="7066622" y="4106318"/>
            <a:ext cx="445578" cy="445773"/>
            <a:chOff x="557511" y="3214925"/>
            <a:chExt cx="719836" cy="720150"/>
          </a:xfrm>
        </p:grpSpPr>
        <p:sp>
          <p:nvSpPr>
            <p:cNvPr id="6" name="Google Shape;1280;p38">
              <a:extLst>
                <a:ext uri="{FF2B5EF4-FFF2-40B4-BE49-F238E27FC236}">
                  <a16:creationId xmlns:a16="http://schemas.microsoft.com/office/drawing/2014/main" id="{4721AB00-5B08-4836-AA9E-B8AA07CA9A27}"/>
                </a:ext>
              </a:extLst>
            </p:cNvPr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81;p38">
              <a:extLst>
                <a:ext uri="{FF2B5EF4-FFF2-40B4-BE49-F238E27FC236}">
                  <a16:creationId xmlns:a16="http://schemas.microsoft.com/office/drawing/2014/main" id="{2669E1DC-4024-4CC5-928C-252F3B429659}"/>
                </a:ext>
              </a:extLst>
            </p:cNvPr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82;p38">
              <a:extLst>
                <a:ext uri="{FF2B5EF4-FFF2-40B4-BE49-F238E27FC236}">
                  <a16:creationId xmlns:a16="http://schemas.microsoft.com/office/drawing/2014/main" id="{314205CA-3CD9-4534-913F-9F723E91C0CF}"/>
                </a:ext>
              </a:extLst>
            </p:cNvPr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83;p38">
              <a:extLst>
                <a:ext uri="{FF2B5EF4-FFF2-40B4-BE49-F238E27FC236}">
                  <a16:creationId xmlns:a16="http://schemas.microsoft.com/office/drawing/2014/main" id="{46D4ED22-44F6-407F-B16B-678E97531E0C}"/>
                </a:ext>
              </a:extLst>
            </p:cNvPr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1A8FD4-4B9B-4D5B-9FF3-EACE17DCB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571751"/>
            <a:ext cx="457200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2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364802" y="1562809"/>
            <a:ext cx="8024968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29 декабря 2012 г. № 273-ФЗ «Об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образовании в Российской Федерации»,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организации и осуществления образовательной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по дополнительным общеобразовательным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программам. – Приказ Министерства просвещения России от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09.11.2018 № 196 (с изменениями на 30 сентября 2020 года),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Федеральный закон от 31 июля 2020 г. № 304-ФЗ “О внесении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изменений в Федеральный закон «Об образовании в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Федерации» по вопросам воспитания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обучающихся”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FCCF2B-BCB8-46B0-8C53-AB8A4516CD3B}"/>
              </a:ext>
            </a:extLst>
          </p:cNvPr>
          <p:cNvSpPr txBox="1"/>
          <p:nvPr/>
        </p:nvSpPr>
        <p:spPr>
          <a:xfrm>
            <a:off x="462224" y="136643"/>
            <a:ext cx="7094136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НОРМАТИВНЫЕ ОСНОВАНИЯ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                                            </a:t>
            </a:r>
            <a:endParaRPr lang="ru-RU" sz="18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grpSp>
        <p:nvGrpSpPr>
          <p:cNvPr id="5" name="Google Shape;239;p16">
            <a:extLst>
              <a:ext uri="{FF2B5EF4-FFF2-40B4-BE49-F238E27FC236}">
                <a16:creationId xmlns:a16="http://schemas.microsoft.com/office/drawing/2014/main" id="{0950001E-88C0-4047-AEE3-178689F44B38}"/>
              </a:ext>
            </a:extLst>
          </p:cNvPr>
          <p:cNvGrpSpPr/>
          <p:nvPr/>
        </p:nvGrpSpPr>
        <p:grpSpPr>
          <a:xfrm>
            <a:off x="92719" y="1097483"/>
            <a:ext cx="369505" cy="433096"/>
            <a:chOff x="2594050" y="1631825"/>
            <a:chExt cx="439625" cy="439625"/>
          </a:xfrm>
        </p:grpSpPr>
        <p:sp>
          <p:nvSpPr>
            <p:cNvPr id="7" name="Google Shape;240;p16">
              <a:extLst>
                <a:ext uri="{FF2B5EF4-FFF2-40B4-BE49-F238E27FC236}">
                  <a16:creationId xmlns:a16="http://schemas.microsoft.com/office/drawing/2014/main" id="{EDF0A42E-AA29-4775-B8A3-3C8A324935B4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1;p16">
              <a:extLst>
                <a:ext uri="{FF2B5EF4-FFF2-40B4-BE49-F238E27FC236}">
                  <a16:creationId xmlns:a16="http://schemas.microsoft.com/office/drawing/2014/main" id="{5D697458-01E4-41F3-ABC2-78F32EDF8A7F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2;p16">
              <a:extLst>
                <a:ext uri="{FF2B5EF4-FFF2-40B4-BE49-F238E27FC236}">
                  <a16:creationId xmlns:a16="http://schemas.microsoft.com/office/drawing/2014/main" id="{5218A967-9A6D-49B6-8416-03969C4EE9CE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3;p16">
              <a:extLst>
                <a:ext uri="{FF2B5EF4-FFF2-40B4-BE49-F238E27FC236}">
                  <a16:creationId xmlns:a16="http://schemas.microsoft.com/office/drawing/2014/main" id="{6C099424-44CA-4AA0-BE02-43FCF934A706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39;p16">
            <a:extLst>
              <a:ext uri="{FF2B5EF4-FFF2-40B4-BE49-F238E27FC236}">
                <a16:creationId xmlns:a16="http://schemas.microsoft.com/office/drawing/2014/main" id="{06C634E6-32A1-4A67-8DE9-9C647FBA766F}"/>
              </a:ext>
            </a:extLst>
          </p:cNvPr>
          <p:cNvGrpSpPr/>
          <p:nvPr/>
        </p:nvGrpSpPr>
        <p:grpSpPr>
          <a:xfrm>
            <a:off x="35922" y="1841025"/>
            <a:ext cx="369505" cy="369505"/>
            <a:chOff x="2594050" y="1631825"/>
            <a:chExt cx="439625" cy="439625"/>
          </a:xfrm>
        </p:grpSpPr>
        <p:sp>
          <p:nvSpPr>
            <p:cNvPr id="12" name="Google Shape;240;p16">
              <a:extLst>
                <a:ext uri="{FF2B5EF4-FFF2-40B4-BE49-F238E27FC236}">
                  <a16:creationId xmlns:a16="http://schemas.microsoft.com/office/drawing/2014/main" id="{2FEB29CF-9FD4-4C94-A56F-DA6DD1112B54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1;p16">
              <a:extLst>
                <a:ext uri="{FF2B5EF4-FFF2-40B4-BE49-F238E27FC236}">
                  <a16:creationId xmlns:a16="http://schemas.microsoft.com/office/drawing/2014/main" id="{23FA8DC6-72FE-4D9E-B3E7-E531F099B7F9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;p16">
              <a:extLst>
                <a:ext uri="{FF2B5EF4-FFF2-40B4-BE49-F238E27FC236}">
                  <a16:creationId xmlns:a16="http://schemas.microsoft.com/office/drawing/2014/main" id="{8D4E8D5D-0A8C-44B9-AB86-DD5EAA3FD2BC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;p16">
              <a:extLst>
                <a:ext uri="{FF2B5EF4-FFF2-40B4-BE49-F238E27FC236}">
                  <a16:creationId xmlns:a16="http://schemas.microsoft.com/office/drawing/2014/main" id="{FCD0E78A-3DA0-49EA-830A-C8E8C9424021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239;p16">
            <a:extLst>
              <a:ext uri="{FF2B5EF4-FFF2-40B4-BE49-F238E27FC236}">
                <a16:creationId xmlns:a16="http://schemas.microsoft.com/office/drawing/2014/main" id="{29E0DF4A-0A60-4B29-80B6-F398201F64D7}"/>
              </a:ext>
            </a:extLst>
          </p:cNvPr>
          <p:cNvGrpSpPr/>
          <p:nvPr/>
        </p:nvGrpSpPr>
        <p:grpSpPr>
          <a:xfrm>
            <a:off x="89958" y="2969795"/>
            <a:ext cx="369505" cy="369505"/>
            <a:chOff x="2594050" y="1631825"/>
            <a:chExt cx="439625" cy="439625"/>
          </a:xfrm>
        </p:grpSpPr>
        <p:sp>
          <p:nvSpPr>
            <p:cNvPr id="17" name="Google Shape;240;p16">
              <a:extLst>
                <a:ext uri="{FF2B5EF4-FFF2-40B4-BE49-F238E27FC236}">
                  <a16:creationId xmlns:a16="http://schemas.microsoft.com/office/drawing/2014/main" id="{43CF5319-FC01-49F3-921B-8099E987E546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1;p16">
              <a:extLst>
                <a:ext uri="{FF2B5EF4-FFF2-40B4-BE49-F238E27FC236}">
                  <a16:creationId xmlns:a16="http://schemas.microsoft.com/office/drawing/2014/main" id="{9EA80537-B10E-4AFC-AFE9-C2653D05B26F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2;p16">
              <a:extLst>
                <a:ext uri="{FF2B5EF4-FFF2-40B4-BE49-F238E27FC236}">
                  <a16:creationId xmlns:a16="http://schemas.microsoft.com/office/drawing/2014/main" id="{96F3DB23-F935-4A50-BA17-D10B1C9F6929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;p16">
              <a:extLst>
                <a:ext uri="{FF2B5EF4-FFF2-40B4-BE49-F238E27FC236}">
                  <a16:creationId xmlns:a16="http://schemas.microsoft.com/office/drawing/2014/main" id="{5E276CF8-108F-4B57-BDD0-FE7AB69C9026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1290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1728289" y="556194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602724" y="1130644"/>
            <a:ext cx="8149389" cy="2768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chemeClr val="accent3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/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Главная задача дополнительного образования – это раскрытие способностей каждого ребенка, воспитание личности, готовой к жизни в высокотехнологичном, конкурентном мире.  </a:t>
            </a: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effectLst/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1279;p38">
            <a:extLst>
              <a:ext uri="{FF2B5EF4-FFF2-40B4-BE49-F238E27FC236}">
                <a16:creationId xmlns:a16="http://schemas.microsoft.com/office/drawing/2014/main" id="{BF100E02-5E10-4572-BB42-2C8E585DE471}"/>
              </a:ext>
            </a:extLst>
          </p:cNvPr>
          <p:cNvGrpSpPr/>
          <p:nvPr/>
        </p:nvGrpSpPr>
        <p:grpSpPr>
          <a:xfrm>
            <a:off x="7066622" y="4106318"/>
            <a:ext cx="445578" cy="445773"/>
            <a:chOff x="557511" y="3214925"/>
            <a:chExt cx="719836" cy="720150"/>
          </a:xfrm>
        </p:grpSpPr>
        <p:sp>
          <p:nvSpPr>
            <p:cNvPr id="28" name="Google Shape;1280;p38">
              <a:extLst>
                <a:ext uri="{FF2B5EF4-FFF2-40B4-BE49-F238E27FC236}">
                  <a16:creationId xmlns:a16="http://schemas.microsoft.com/office/drawing/2014/main" id="{02CF1806-4FAE-43F3-AF3F-0C8D5F2D85AE}"/>
                </a:ext>
              </a:extLst>
            </p:cNvPr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1;p38">
              <a:extLst>
                <a:ext uri="{FF2B5EF4-FFF2-40B4-BE49-F238E27FC236}">
                  <a16:creationId xmlns:a16="http://schemas.microsoft.com/office/drawing/2014/main" id="{D13F315F-11FF-4B41-B3E6-BD78CB3C2471}"/>
                </a:ext>
              </a:extLst>
            </p:cNvPr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2;p38">
              <a:extLst>
                <a:ext uri="{FF2B5EF4-FFF2-40B4-BE49-F238E27FC236}">
                  <a16:creationId xmlns:a16="http://schemas.microsoft.com/office/drawing/2014/main" id="{B0C7E1AB-88DA-4136-80C4-FCFF7E42A71F}"/>
                </a:ext>
              </a:extLst>
            </p:cNvPr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83;p38">
              <a:extLst>
                <a:ext uri="{FF2B5EF4-FFF2-40B4-BE49-F238E27FC236}">
                  <a16:creationId xmlns:a16="http://schemas.microsoft.com/office/drawing/2014/main" id="{9BCD5BDE-5DC1-43E7-A222-87079198ED87}"/>
                </a:ext>
              </a:extLst>
            </p:cNvPr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0A6C7E2-FEAF-4A64-B0B5-600DF37A68D8}"/>
              </a:ext>
            </a:extLst>
          </p:cNvPr>
          <p:cNvSpPr txBox="1"/>
          <p:nvPr/>
        </p:nvSpPr>
        <p:spPr>
          <a:xfrm>
            <a:off x="1808396" y="4240846"/>
            <a:ext cx="45770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проект «ОБРАЗОВАНИЕ»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1728289" y="556194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529843" y="653142"/>
            <a:ext cx="8149389" cy="2768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chemeClr val="accent3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800" b="1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C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бразование — </a:t>
            </a:r>
            <a:r>
              <a:rPr lang="ru-RU" b="1" dirty="0">
                <a:solidFill>
                  <a:srgbClr val="C00000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единый целенаправленный процесс воспитания и обучения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,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являющийся общественно значимым благом и осуществляемый в интересах человека, семьи, общества и государства, а также совокупность приобретаемых знаний, умений, навыков, </a:t>
            </a:r>
            <a:r>
              <a:rPr lang="ru-RU" sz="1800" b="1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ценностных установок, опыта деятельности и компетенции определенных объема и сложности в целях интеллектуального, духовно-нравственного, творческого, физического и (или) профессионального развития человека,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удовлетворения его образовательных потребностей и интересов» (п. 1 ст. 2 ФЗ-273).</a:t>
            </a:r>
            <a:endParaRPr lang="ru-RU" sz="18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/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  </a:t>
            </a: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effectLst/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1279;p38">
            <a:extLst>
              <a:ext uri="{FF2B5EF4-FFF2-40B4-BE49-F238E27FC236}">
                <a16:creationId xmlns:a16="http://schemas.microsoft.com/office/drawing/2014/main" id="{BF100E02-5E10-4572-BB42-2C8E585DE471}"/>
              </a:ext>
            </a:extLst>
          </p:cNvPr>
          <p:cNvGrpSpPr/>
          <p:nvPr/>
        </p:nvGrpSpPr>
        <p:grpSpPr>
          <a:xfrm>
            <a:off x="7066622" y="4106318"/>
            <a:ext cx="445578" cy="445773"/>
            <a:chOff x="557511" y="3214925"/>
            <a:chExt cx="719836" cy="720150"/>
          </a:xfrm>
        </p:grpSpPr>
        <p:sp>
          <p:nvSpPr>
            <p:cNvPr id="28" name="Google Shape;1280;p38">
              <a:extLst>
                <a:ext uri="{FF2B5EF4-FFF2-40B4-BE49-F238E27FC236}">
                  <a16:creationId xmlns:a16="http://schemas.microsoft.com/office/drawing/2014/main" id="{02CF1806-4FAE-43F3-AF3F-0C8D5F2D85AE}"/>
                </a:ext>
              </a:extLst>
            </p:cNvPr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1;p38">
              <a:extLst>
                <a:ext uri="{FF2B5EF4-FFF2-40B4-BE49-F238E27FC236}">
                  <a16:creationId xmlns:a16="http://schemas.microsoft.com/office/drawing/2014/main" id="{D13F315F-11FF-4B41-B3E6-BD78CB3C2471}"/>
                </a:ext>
              </a:extLst>
            </p:cNvPr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2;p38">
              <a:extLst>
                <a:ext uri="{FF2B5EF4-FFF2-40B4-BE49-F238E27FC236}">
                  <a16:creationId xmlns:a16="http://schemas.microsoft.com/office/drawing/2014/main" id="{B0C7E1AB-88DA-4136-80C4-FCFF7E42A71F}"/>
                </a:ext>
              </a:extLst>
            </p:cNvPr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83;p38">
              <a:extLst>
                <a:ext uri="{FF2B5EF4-FFF2-40B4-BE49-F238E27FC236}">
                  <a16:creationId xmlns:a16="http://schemas.microsoft.com/office/drawing/2014/main" id="{9BCD5BDE-5DC1-43E7-A222-87079198ED87}"/>
                </a:ext>
              </a:extLst>
            </p:cNvPr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29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FDF33-99B3-4CB4-8589-72E926470A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17AD18-E204-4451-AB20-7CD493CFA0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D86F21-8C2F-4CAF-BC58-3E868CFD9B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0D4DDA-28FA-4F16-90BF-0F28A5A65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09"/>
            <a:ext cx="9144000" cy="521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CF50B0-B636-4D06-A241-6078C4636140}"/>
              </a:ext>
            </a:extLst>
          </p:cNvPr>
          <p:cNvSpPr txBox="1"/>
          <p:nvPr/>
        </p:nvSpPr>
        <p:spPr>
          <a:xfrm>
            <a:off x="245925" y="3228551"/>
            <a:ext cx="868030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FFFFFF"/>
                </a:solidFill>
                <a:effectLst/>
                <a:latin typeface="Roboto Condensed" panose="020B0604020202020204" charset="0"/>
                <a:ea typeface="Roboto Condensed" panose="020B0604020202020204" charset="0"/>
              </a:rPr>
              <a:t>     Федеральный проект </a:t>
            </a:r>
          </a:p>
          <a:p>
            <a:pPr algn="just"/>
            <a:r>
              <a:rPr lang="ru-RU" sz="3200" b="1" i="0" dirty="0">
                <a:solidFill>
                  <a:srgbClr val="FFFFFF"/>
                </a:solidFill>
                <a:effectLst/>
                <a:latin typeface="Roboto Condensed" panose="020B0604020202020204" charset="0"/>
                <a:ea typeface="Roboto Condensed" panose="020B0604020202020204" charset="0"/>
              </a:rPr>
              <a:t>«Успех каждого ребенка» </a:t>
            </a:r>
            <a:r>
              <a:rPr lang="ru-RU" b="0" i="0" dirty="0">
                <a:solidFill>
                  <a:srgbClr val="FFFFFF"/>
                </a:solidFill>
                <a:effectLst/>
                <a:latin typeface="Roboto Condensed" panose="020B0604020202020204" charset="0"/>
                <a:ea typeface="Roboto Condensed" panose="020B0604020202020204" charset="0"/>
              </a:rPr>
              <a:t>направлен на </a:t>
            </a:r>
            <a:r>
              <a:rPr lang="ru-RU" b="1" i="0" dirty="0">
                <a:solidFill>
                  <a:srgbClr val="FFFFFF"/>
                </a:solidFill>
                <a:effectLst/>
                <a:latin typeface="Roboto Condensed" panose="020B0604020202020204" charset="0"/>
                <a:ea typeface="Roboto Condensed" panose="020B0604020202020204" charset="0"/>
              </a:rPr>
              <a:t>создание и работу системы выявления, поддержки и развития способностей и талантов детей и молодежи</a:t>
            </a:r>
            <a:r>
              <a:rPr lang="ru-RU" b="0" i="0" dirty="0">
                <a:solidFill>
                  <a:srgbClr val="FFFFFF"/>
                </a:solidFill>
                <a:effectLst/>
                <a:latin typeface="Roboto Condensed" panose="020B0604020202020204" charset="0"/>
                <a:ea typeface="Roboto Condensed" panose="020B0604020202020204" charset="0"/>
              </a:rPr>
              <a:t>.  </a:t>
            </a:r>
            <a:r>
              <a:rPr lang="ru-RU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О</a:t>
            </a:r>
            <a:r>
              <a:rPr lang="ru-RU" b="0" i="0" dirty="0">
                <a:solidFill>
                  <a:srgbClr val="FFFFFF"/>
                </a:solidFill>
                <a:effectLst/>
                <a:latin typeface="Roboto Condensed" panose="020B0604020202020204" charset="0"/>
                <a:ea typeface="Roboto Condensed" panose="020B0604020202020204" charset="0"/>
              </a:rPr>
              <a:t>беспечение равного доступа детей к актуальным и востребованным программам дополнительного образования</a:t>
            </a:r>
            <a:r>
              <a:rPr lang="ru-RU" b="0" i="0">
                <a:solidFill>
                  <a:srgbClr val="FFFFFF"/>
                </a:solidFill>
                <a:effectLst/>
                <a:latin typeface="Roboto Condensed" panose="020B0604020202020204" charset="0"/>
                <a:ea typeface="Roboto Condensed" panose="020B0604020202020204" charset="0"/>
              </a:rPr>
              <a:t>, выявление </a:t>
            </a:r>
            <a:r>
              <a:rPr lang="ru-RU" b="0" i="0" dirty="0">
                <a:solidFill>
                  <a:srgbClr val="FFFFFF"/>
                </a:solidFill>
                <a:effectLst/>
                <a:latin typeface="Roboto Condensed" panose="020B0604020202020204" charset="0"/>
                <a:ea typeface="Roboto Condensed" panose="020B0604020202020204" charset="0"/>
              </a:rPr>
              <a:t>талантов каждого ребенка и ранней профориентации обучающихся.</a:t>
            </a:r>
            <a:endParaRPr lang="ru-RU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A5E13B-3ECD-4AE3-9F15-2615135B00E9}"/>
              </a:ext>
            </a:extLst>
          </p:cNvPr>
          <p:cNvSpPr txBox="1"/>
          <p:nvPr/>
        </p:nvSpPr>
        <p:spPr>
          <a:xfrm>
            <a:off x="462223" y="136643"/>
            <a:ext cx="3577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проект «ОБРАЗОВАНИЕ»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64631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351692" y="3136200"/>
            <a:ext cx="5104563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Roboto Condensed" panose="020B0604020202020204" charset="0"/>
                <a:ea typeface="Roboto Condensed" panose="020B0604020202020204" charset="0"/>
              </a:rPr>
              <a:t>НАЦИОНАЛЬНЫЙ ПРОЕКТ «ОБРАЗОВАНИЕ»</a:t>
            </a:r>
            <a:endParaRPr sz="20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5" name="Google Shape;1279;p38">
            <a:extLst>
              <a:ext uri="{FF2B5EF4-FFF2-40B4-BE49-F238E27FC236}">
                <a16:creationId xmlns:a16="http://schemas.microsoft.com/office/drawing/2014/main" id="{55DDCE8A-71C4-4AA6-950D-34713DA0B038}"/>
              </a:ext>
            </a:extLst>
          </p:cNvPr>
          <p:cNvGrpSpPr/>
          <p:nvPr/>
        </p:nvGrpSpPr>
        <p:grpSpPr>
          <a:xfrm>
            <a:off x="7066622" y="4106318"/>
            <a:ext cx="445578" cy="445773"/>
            <a:chOff x="557511" y="3214925"/>
            <a:chExt cx="719836" cy="720150"/>
          </a:xfrm>
        </p:grpSpPr>
        <p:sp>
          <p:nvSpPr>
            <p:cNvPr id="6" name="Google Shape;1280;p38">
              <a:extLst>
                <a:ext uri="{FF2B5EF4-FFF2-40B4-BE49-F238E27FC236}">
                  <a16:creationId xmlns:a16="http://schemas.microsoft.com/office/drawing/2014/main" id="{4721AB00-5B08-4836-AA9E-B8AA07CA9A27}"/>
                </a:ext>
              </a:extLst>
            </p:cNvPr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81;p38">
              <a:extLst>
                <a:ext uri="{FF2B5EF4-FFF2-40B4-BE49-F238E27FC236}">
                  <a16:creationId xmlns:a16="http://schemas.microsoft.com/office/drawing/2014/main" id="{2669E1DC-4024-4CC5-928C-252F3B429659}"/>
                </a:ext>
              </a:extLst>
            </p:cNvPr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82;p38">
              <a:extLst>
                <a:ext uri="{FF2B5EF4-FFF2-40B4-BE49-F238E27FC236}">
                  <a16:creationId xmlns:a16="http://schemas.microsoft.com/office/drawing/2014/main" id="{314205CA-3CD9-4534-913F-9F723E91C0CF}"/>
                </a:ext>
              </a:extLst>
            </p:cNvPr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83;p38">
              <a:extLst>
                <a:ext uri="{FF2B5EF4-FFF2-40B4-BE49-F238E27FC236}">
                  <a16:creationId xmlns:a16="http://schemas.microsoft.com/office/drawing/2014/main" id="{46D4ED22-44F6-407F-B16B-678E97531E0C}"/>
                </a:ext>
              </a:extLst>
            </p:cNvPr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A1B768-DD6B-4491-BAC8-E5C8A5270A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29"/>
          <a:stretch/>
        </p:blipFill>
        <p:spPr>
          <a:xfrm>
            <a:off x="5110275" y="0"/>
            <a:ext cx="3912694" cy="3346302"/>
          </a:xfrm>
          <a:prstGeom prst="rect">
            <a:avLst/>
          </a:prstGeom>
        </p:spPr>
      </p:pic>
      <p:sp>
        <p:nvSpPr>
          <p:cNvPr id="11" name="Пятиугольник 7">
            <a:extLst>
              <a:ext uri="{FF2B5EF4-FFF2-40B4-BE49-F238E27FC236}">
                <a16:creationId xmlns:a16="http://schemas.microsoft.com/office/drawing/2014/main" id="{8533077D-86A7-404B-BECE-BC3A485FCE62}"/>
              </a:ext>
            </a:extLst>
          </p:cNvPr>
          <p:cNvSpPr/>
          <p:nvPr/>
        </p:nvSpPr>
        <p:spPr>
          <a:xfrm>
            <a:off x="121031" y="173076"/>
            <a:ext cx="2837322" cy="653109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Дополнительное образование</a:t>
            </a:r>
          </a:p>
        </p:txBody>
      </p:sp>
      <p:sp>
        <p:nvSpPr>
          <p:cNvPr id="14" name="Нашивка 8">
            <a:extLst>
              <a:ext uri="{FF2B5EF4-FFF2-40B4-BE49-F238E27FC236}">
                <a16:creationId xmlns:a16="http://schemas.microsoft.com/office/drawing/2014/main" id="{1B0AAAB1-CDCB-416C-AE5B-6CE79DBE28D5}"/>
              </a:ext>
            </a:extLst>
          </p:cNvPr>
          <p:cNvSpPr/>
          <p:nvPr/>
        </p:nvSpPr>
        <p:spPr>
          <a:xfrm>
            <a:off x="1988562" y="950235"/>
            <a:ext cx="2973794" cy="61490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Успех каждого ребенка 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Нашивка 8">
            <a:extLst>
              <a:ext uri="{FF2B5EF4-FFF2-40B4-BE49-F238E27FC236}">
                <a16:creationId xmlns:a16="http://schemas.microsoft.com/office/drawing/2014/main" id="{C86C9A71-58E2-401C-B632-5A88432C61BE}"/>
              </a:ext>
            </a:extLst>
          </p:cNvPr>
          <p:cNvSpPr/>
          <p:nvPr/>
        </p:nvSpPr>
        <p:spPr>
          <a:xfrm>
            <a:off x="796256" y="1956849"/>
            <a:ext cx="2973794" cy="61490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Социальный лифт для ребенка 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8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35034" y="-59934"/>
            <a:ext cx="8058777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effectLst/>
                <a:latin typeface="Franklin Gothic Demi" panose="020B0703020102020204" pitchFamily="34" charset="0"/>
                <a:ea typeface="Roboto Condensed Light" panose="02000000000000000000" pitchFamily="2" charset="0"/>
                <a:cs typeface="Dubai Medium" panose="020B0604020202020204" pitchFamily="34" charset="-78"/>
              </a:rPr>
              <a:t>Примерная структура раздела «Организация воспитательной деятельности» в рамках реализации ДООП:</a:t>
            </a:r>
            <a:endParaRPr lang="ru-RU" sz="1800" b="1" dirty="0">
              <a:solidFill>
                <a:schemeClr val="accent3">
                  <a:lumMod val="50000"/>
                </a:schemeClr>
              </a:solidFill>
              <a:effectLst/>
              <a:latin typeface="Franklin Gothic Demi" panose="020B0703020102020204" pitchFamily="34" charset="0"/>
              <a:ea typeface="Roboto Condensed Light" panose="02000000000000000000" pitchFamily="2" charset="0"/>
              <a:cs typeface="Dubai Medium" panose="020B0604020202020204" pitchFamily="34" charset="-78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/>
                <a:latin typeface="Franklin Gothic Demi" panose="020B0703020102020204" pitchFamily="34" charset="0"/>
                <a:ea typeface="Roboto Condensed Light" panose="02000000000000000000" pitchFamily="2" charset="0"/>
                <a:cs typeface="Dubai Medium" panose="020B0604020202020204" pitchFamily="34" charset="-78"/>
              </a:rPr>
              <a:t>цель и задачи воспитательной работы;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/>
                <a:latin typeface="Franklin Gothic Demi" panose="020B0703020102020204" pitchFamily="34" charset="0"/>
                <a:ea typeface="Roboto Condensed Light" panose="02000000000000000000" pitchFamily="2" charset="0"/>
                <a:cs typeface="Dubai Medium" panose="020B0604020202020204" pitchFamily="34" charset="-78"/>
              </a:rPr>
              <a:t>приоритетные направления деятельности (общекультурное, духовно-нравственное,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Franklin Gothic Demi" panose="020B0703020102020204" pitchFamily="34" charset="0"/>
                <a:ea typeface="Roboto Condensed Light" panose="02000000000000000000" pitchFamily="2" charset="0"/>
                <a:cs typeface="Dubai Medium" panose="020B0604020202020204" pitchFamily="34" charset="-78"/>
              </a:rPr>
              <a:t>здоровьесберегающее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/>
                <a:latin typeface="Franklin Gothic Demi" panose="020B0703020102020204" pitchFamily="34" charset="0"/>
                <a:ea typeface="Roboto Condensed Light" panose="02000000000000000000" pitchFamily="2" charset="0"/>
                <a:cs typeface="Dubai Medium" panose="020B0604020202020204" pitchFamily="34" charset="-78"/>
              </a:rPr>
              <a:t> направление, );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/>
                <a:latin typeface="Franklin Gothic Demi" panose="020B0703020102020204" pitchFamily="34" charset="0"/>
                <a:ea typeface="Roboto Condensed Light" panose="02000000000000000000" pitchFamily="2" charset="0"/>
                <a:cs typeface="Dubai Medium" panose="020B0604020202020204" pitchFamily="34" charset="-78"/>
              </a:rPr>
              <a:t>формы и методы воспитательной работы (акции,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Franklin Gothic Demi" panose="020B0703020102020204" pitchFamily="34" charset="0"/>
                <a:ea typeface="Roboto Condensed Light" panose="02000000000000000000" pitchFamily="2" charset="0"/>
                <a:cs typeface="Dubai Medium" panose="020B0604020202020204" pitchFamily="34" charset="-78"/>
              </a:rPr>
              <a:t>флеш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/>
                <a:latin typeface="Franklin Gothic Demi" panose="020B0703020102020204" pitchFamily="34" charset="0"/>
                <a:ea typeface="Roboto Condensed Light" panose="02000000000000000000" pitchFamily="2" charset="0"/>
                <a:cs typeface="Dubai Medium" panose="020B0604020202020204" pitchFamily="34" charset="-78"/>
              </a:rPr>
              <a:t>-мобы, встречи)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/>
                <a:latin typeface="Franklin Gothic Demi" panose="020B0703020102020204" pitchFamily="34" charset="0"/>
                <a:ea typeface="Roboto Condensed Light" panose="02000000000000000000" pitchFamily="2" charset="0"/>
                <a:cs typeface="Dubai Medium" panose="020B0604020202020204" pitchFamily="34" charset="-78"/>
              </a:rPr>
              <a:t>планируемые результаты воспитательной работы;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/>
                <a:latin typeface="Franklin Gothic Demi" panose="020B0703020102020204" pitchFamily="34" charset="0"/>
                <a:ea typeface="Roboto Condensed Light" panose="02000000000000000000" pitchFamily="2" charset="0"/>
                <a:cs typeface="Dubai Medium" panose="020B0604020202020204" pitchFamily="34" charset="-78"/>
              </a:rPr>
              <a:t>календарный план воспитательной работы.</a:t>
            </a:r>
          </a:p>
        </p:txBody>
      </p:sp>
      <p:grpSp>
        <p:nvGrpSpPr>
          <p:cNvPr id="5" name="Google Shape;1279;p38">
            <a:extLst>
              <a:ext uri="{FF2B5EF4-FFF2-40B4-BE49-F238E27FC236}">
                <a16:creationId xmlns:a16="http://schemas.microsoft.com/office/drawing/2014/main" id="{55DDCE8A-71C4-4AA6-950D-34713DA0B038}"/>
              </a:ext>
            </a:extLst>
          </p:cNvPr>
          <p:cNvGrpSpPr/>
          <p:nvPr/>
        </p:nvGrpSpPr>
        <p:grpSpPr>
          <a:xfrm>
            <a:off x="7066622" y="4106318"/>
            <a:ext cx="445578" cy="445773"/>
            <a:chOff x="557511" y="3214925"/>
            <a:chExt cx="719836" cy="720150"/>
          </a:xfrm>
        </p:grpSpPr>
        <p:sp>
          <p:nvSpPr>
            <p:cNvPr id="6" name="Google Shape;1280;p38">
              <a:extLst>
                <a:ext uri="{FF2B5EF4-FFF2-40B4-BE49-F238E27FC236}">
                  <a16:creationId xmlns:a16="http://schemas.microsoft.com/office/drawing/2014/main" id="{4721AB00-5B08-4836-AA9E-B8AA07CA9A27}"/>
                </a:ext>
              </a:extLst>
            </p:cNvPr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81;p38">
              <a:extLst>
                <a:ext uri="{FF2B5EF4-FFF2-40B4-BE49-F238E27FC236}">
                  <a16:creationId xmlns:a16="http://schemas.microsoft.com/office/drawing/2014/main" id="{2669E1DC-4024-4CC5-928C-252F3B429659}"/>
                </a:ext>
              </a:extLst>
            </p:cNvPr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82;p38">
              <a:extLst>
                <a:ext uri="{FF2B5EF4-FFF2-40B4-BE49-F238E27FC236}">
                  <a16:creationId xmlns:a16="http://schemas.microsoft.com/office/drawing/2014/main" id="{314205CA-3CD9-4534-913F-9F723E91C0CF}"/>
                </a:ext>
              </a:extLst>
            </p:cNvPr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83;p38">
              <a:extLst>
                <a:ext uri="{FF2B5EF4-FFF2-40B4-BE49-F238E27FC236}">
                  <a16:creationId xmlns:a16="http://schemas.microsoft.com/office/drawing/2014/main" id="{46D4ED22-44F6-407F-B16B-678E97531E0C}"/>
                </a:ext>
              </a:extLst>
            </p:cNvPr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621488" y="881987"/>
            <a:ext cx="7807212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solidFill>
                <a:schemeClr val="accent4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279;p38">
            <a:extLst>
              <a:ext uri="{FF2B5EF4-FFF2-40B4-BE49-F238E27FC236}">
                <a16:creationId xmlns:a16="http://schemas.microsoft.com/office/drawing/2014/main" id="{E100B2AE-40C4-49CD-AB51-AC83D06C95FC}"/>
              </a:ext>
            </a:extLst>
          </p:cNvPr>
          <p:cNvGrpSpPr/>
          <p:nvPr/>
        </p:nvGrpSpPr>
        <p:grpSpPr>
          <a:xfrm>
            <a:off x="7916122" y="3919142"/>
            <a:ext cx="445578" cy="445773"/>
            <a:chOff x="557511" y="3214925"/>
            <a:chExt cx="719836" cy="720150"/>
          </a:xfrm>
        </p:grpSpPr>
        <p:sp>
          <p:nvSpPr>
            <p:cNvPr id="17" name="Google Shape;1280;p38">
              <a:extLst>
                <a:ext uri="{FF2B5EF4-FFF2-40B4-BE49-F238E27FC236}">
                  <a16:creationId xmlns:a16="http://schemas.microsoft.com/office/drawing/2014/main" id="{B4E43744-536E-4007-8A94-73E77BD3FFAB}"/>
                </a:ext>
              </a:extLst>
            </p:cNvPr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81;p38">
              <a:extLst>
                <a:ext uri="{FF2B5EF4-FFF2-40B4-BE49-F238E27FC236}">
                  <a16:creationId xmlns:a16="http://schemas.microsoft.com/office/drawing/2014/main" id="{0F212B36-D288-49D3-B74F-585FD6AA538F}"/>
                </a:ext>
              </a:extLst>
            </p:cNvPr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82;p38">
              <a:extLst>
                <a:ext uri="{FF2B5EF4-FFF2-40B4-BE49-F238E27FC236}">
                  <a16:creationId xmlns:a16="http://schemas.microsoft.com/office/drawing/2014/main" id="{AA1EC148-AB19-408D-8D8D-0201A77FD4CA}"/>
                </a:ext>
              </a:extLst>
            </p:cNvPr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83;p38">
              <a:extLst>
                <a:ext uri="{FF2B5EF4-FFF2-40B4-BE49-F238E27FC236}">
                  <a16:creationId xmlns:a16="http://schemas.microsoft.com/office/drawing/2014/main" id="{D21E1D44-B2B7-4EB6-B5FD-154F12DA4602}"/>
                </a:ext>
              </a:extLst>
            </p:cNvPr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2B0D75A-3B86-4756-B153-C6488BE4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Календарный план воспитательной работы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650AC7-A2EF-452D-BA6E-CD3F4DEF0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41" t="24680" r="8555" b="11530"/>
          <a:stretch/>
        </p:blipFill>
        <p:spPr>
          <a:xfrm>
            <a:off x="1400902" y="1158775"/>
            <a:ext cx="4787153" cy="42409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469</Words>
  <Application>Microsoft Office PowerPoint</Application>
  <PresentationFormat>Экран (16:9)</PresentationFormat>
  <Paragraphs>47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Franklin Gothic Demi</vt:lpstr>
      <vt:lpstr>Bahnschrift Condensed</vt:lpstr>
      <vt:lpstr>Open Sans</vt:lpstr>
      <vt:lpstr>Wingdings</vt:lpstr>
      <vt:lpstr>inherit</vt:lpstr>
      <vt:lpstr>Calibri</vt:lpstr>
      <vt:lpstr>Roboto Condensed Light</vt:lpstr>
      <vt:lpstr>Times New Roman</vt:lpstr>
      <vt:lpstr>Arvo</vt:lpstr>
      <vt:lpstr>Arial</vt:lpstr>
      <vt:lpstr>Bahnschrift SemiBold Condensed</vt:lpstr>
      <vt:lpstr>Century Gothic</vt:lpstr>
      <vt:lpstr>Roboto Condensed</vt:lpstr>
      <vt:lpstr>Salerio template</vt:lpstr>
      <vt:lpstr>Рабочая программа воспитания педагога дополнительного образования как структурный элемент или самостоятельный модуль ДООП. Календарный план воспитательной работы.   </vt:lpstr>
      <vt:lpstr>Презентация PowerPoint</vt:lpstr>
      <vt:lpstr>Федеральный закон от 29 декабря 2012 г. № 273-ФЗ «Об образовании в Российской Федерации», Порядок организации и осуществления образовательной деятельности по дополнительным общеобразовательным программам. – Приказ Министерства просвещения России от 09.11.2018 № 196 (с изменениями на 30 сентября 2020 года),  Федеральный закон от 31 июля 2020 г. № 304-ФЗ “О внесении изменений в Федеральный закон «Об образовании в Российской Федерации» по вопросам воспитания обучающихся”   </vt:lpstr>
      <vt:lpstr> </vt:lpstr>
      <vt:lpstr> </vt:lpstr>
      <vt:lpstr>Презентация PowerPoint</vt:lpstr>
      <vt:lpstr>НАЦИОНАЛЬНЫЙ ПРОЕКТ «ОБРАЗОВАНИЕ»</vt:lpstr>
      <vt:lpstr>Презентация PowerPoint</vt:lpstr>
      <vt:lpstr>Календарный план воспитательной работы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проведения финала областного конкурса дополнительных программ и методических материалов художественной, технической и естественнонаучной направленностей</dc:title>
  <cp:lastModifiedBy>1</cp:lastModifiedBy>
  <cp:revision>25</cp:revision>
  <dcterms:modified xsi:type="dcterms:W3CDTF">2021-12-09T04:11:28Z</dcterms:modified>
</cp:coreProperties>
</file>